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0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401" r:id="rId2"/>
    <p:sldId id="40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6858000" type="screen4x3"/>
  <p:notesSz cx="7315200" cy="9601200"/>
  <p:defaultTextStyle>
    <a:lvl1pPr marL="0" indent="0" algn="l" rtl="0" fontAlgn="base" latinLnBrk="1">
      <a:lnSpc>
        <a:spcPct val="100000"/>
      </a:lnSpc>
      <a:spcBef>
        <a:spcPct val="0"/>
      </a:spcBef>
      <a:spcAft>
        <a:spcPct val="0"/>
      </a:spcAft>
      <a:buFontTx/>
      <a:buNone/>
      <a:defRPr sz="2000" b="0" i="0" u="none" baseline="0">
        <a:solidFill>
          <a:schemeClr val="dk1"/>
        </a:solidFill>
        <a:latin typeface="Arial" pitchFamily="34" charset="0"/>
        <a:ea typeface="ＭＳ Ｐゴシック" pitchFamily="34" charset="-128"/>
        <a:sym typeface="Arial" pitchFamily="34" charset="0"/>
      </a:defRPr>
    </a:lvl1pPr>
    <a:lvl2pPr marL="457200" indent="0" algn="l" rtl="0" fontAlgn="base" latinLnBrk="1">
      <a:lnSpc>
        <a:spcPct val="100000"/>
      </a:lnSpc>
      <a:spcBef>
        <a:spcPct val="0"/>
      </a:spcBef>
      <a:spcAft>
        <a:spcPct val="0"/>
      </a:spcAft>
      <a:buFontTx/>
      <a:buNone/>
      <a:defRPr sz="2000" b="0" i="0" u="none" baseline="0">
        <a:solidFill>
          <a:schemeClr val="dk1"/>
        </a:solidFill>
        <a:latin typeface="Arial" pitchFamily="34" charset="0"/>
        <a:ea typeface="ＭＳ Ｐゴシック" pitchFamily="34" charset="-128"/>
        <a:sym typeface="Arial" pitchFamily="34" charset="0"/>
      </a:defRPr>
    </a:lvl2pPr>
    <a:lvl3pPr marL="914400" indent="0" algn="l" rtl="0" fontAlgn="base" latinLnBrk="1">
      <a:lnSpc>
        <a:spcPct val="100000"/>
      </a:lnSpc>
      <a:spcBef>
        <a:spcPct val="0"/>
      </a:spcBef>
      <a:spcAft>
        <a:spcPct val="0"/>
      </a:spcAft>
      <a:buFontTx/>
      <a:buNone/>
      <a:defRPr sz="2000" b="0" i="0" u="none" baseline="0">
        <a:solidFill>
          <a:schemeClr val="dk1"/>
        </a:solidFill>
        <a:latin typeface="Arial" pitchFamily="34" charset="0"/>
        <a:ea typeface="ＭＳ Ｐゴシック" pitchFamily="34" charset="-128"/>
        <a:sym typeface="Arial" pitchFamily="34" charset="0"/>
      </a:defRPr>
    </a:lvl3pPr>
    <a:lvl4pPr marL="1371600" indent="0" algn="l" rtl="0" fontAlgn="base" latinLnBrk="1">
      <a:lnSpc>
        <a:spcPct val="100000"/>
      </a:lnSpc>
      <a:spcBef>
        <a:spcPct val="0"/>
      </a:spcBef>
      <a:spcAft>
        <a:spcPct val="0"/>
      </a:spcAft>
      <a:buFontTx/>
      <a:buNone/>
      <a:defRPr sz="2000" b="0" i="0" u="none" baseline="0">
        <a:solidFill>
          <a:schemeClr val="dk1"/>
        </a:solidFill>
        <a:latin typeface="Arial" pitchFamily="34" charset="0"/>
        <a:ea typeface="ＭＳ Ｐゴシック" pitchFamily="34" charset="-128"/>
        <a:sym typeface="Arial" pitchFamily="34" charset="0"/>
      </a:defRPr>
    </a:lvl4pPr>
    <a:lvl5pPr marL="1828800" indent="0" algn="l" rtl="0" fontAlgn="base" latinLnBrk="1">
      <a:lnSpc>
        <a:spcPct val="100000"/>
      </a:lnSpc>
      <a:spcBef>
        <a:spcPct val="0"/>
      </a:spcBef>
      <a:spcAft>
        <a:spcPct val="0"/>
      </a:spcAft>
      <a:buFontTx/>
      <a:buNone/>
      <a:defRPr sz="2000" b="0" i="0" u="none" baseline="0">
        <a:solidFill>
          <a:schemeClr val="dk1"/>
        </a:solidFill>
        <a:latin typeface="Arial" pitchFamily="34" charset="0"/>
        <a:ea typeface="ＭＳ Ｐゴシック" pitchFamily="34" charset="-128"/>
        <a:sym typeface="Arial" pitchFamily="34" charset="0"/>
      </a:defRPr>
    </a:lvl5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67" autoAdjust="0"/>
  </p:normalViewPr>
  <p:slideViewPr>
    <p:cSldViewPr>
      <p:cViewPr>
        <p:scale>
          <a:sx n="77" d="100"/>
          <a:sy n="77" d="100"/>
        </p:scale>
        <p:origin x="-1170" y="-72"/>
      </p:cViewPr>
      <p:guideLst>
        <p:guide orient="horz" pos="3024"/>
        <p:guide pos="23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Header Placeholder 1049495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9497" name="Date Placeholder 1049496"/>
          <p:cNvSpPr>
            <a:spLocks noGrp="1"/>
          </p:cNvSpPr>
          <p:nvPr>
            <p:ph type="dt" sz="quarter" idx="1"/>
          </p:nvPr>
        </p:nvSpPr>
        <p:spPr>
          <a:xfrm>
            <a:off x="4144962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 algn="r"/>
            <a:endParaRPr lang="en-US" altLang="en-US" sz="1300"/>
          </a:p>
        </p:txBody>
      </p:sp>
      <p:sp>
        <p:nvSpPr>
          <p:cNvPr id="1049498" name="Footer Placeholder 1049497"/>
          <p:cNvSpPr>
            <a:spLocks noGrp="1"/>
          </p:cNvSpPr>
          <p:nvPr>
            <p:ph type="ftr" sz="quarter" idx="2"/>
          </p:nvPr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9499" name="Slide Number Placeholder 1049498"/>
          <p:cNvSpPr>
            <a:spLocks noGrp="1"/>
          </p:cNvSpPr>
          <p:nvPr>
            <p:ph type="sldNum" sz="quarter" idx="3"/>
          </p:nvPr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‹#›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val="4051334158"/>
      </p:ext>
    </p:extLst>
  </p:cSld>
  <p:clrMap bg1="dk1" tx1="dk1" bg2="dk1" tx2="dk1" accent1="dk1" accent2="dk1" accent3="dk1" accent4="dk1" accent5="dk1" accent6="dk1" hlink="dk1" folHlink="dk1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Header Placeholder 1049489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9491" name="Date Placeholder 1049490"/>
          <p:cNvSpPr>
            <a:spLocks noGrp="1"/>
          </p:cNvSpPr>
          <p:nvPr>
            <p:ph type="dt" idx="1"/>
          </p:nvPr>
        </p:nvSpPr>
        <p:spPr>
          <a:xfrm>
            <a:off x="4144962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 algn="r"/>
            <a:endParaRPr lang="en-US" altLang="en-US" sz="1300"/>
          </a:p>
        </p:txBody>
      </p:sp>
      <p:sp>
        <p:nvSpPr>
          <p:cNvPr id="1049492" name="Slide Image Placeholder 1049491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</a:ln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1049493" name="Notes Placeholder 1049492"/>
          <p:cNvSpPr>
            <a:spLocks noGrp="1"/>
          </p:cNvSpPr>
          <p:nvPr>
            <p:ph type="body" sz="quarter" idx="3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49494" name="Footer Placeholder 1049493"/>
          <p:cNvSpPr>
            <a:spLocks noGrp="1"/>
          </p:cNvSpPr>
          <p:nvPr>
            <p:ph type="ftr" sz="quarter" idx="4"/>
          </p:nvPr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9495" name="Slide Number Placeholder 1049494"/>
          <p:cNvSpPr>
            <a:spLocks noGrp="1"/>
          </p:cNvSpPr>
          <p:nvPr>
            <p:ph type="sldNum" sz="quarter" idx="5"/>
          </p:nvPr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‹#›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val="2095716760"/>
      </p:ext>
    </p:extLst>
  </p:cSld>
  <p:clrMap bg1="dk1" tx1="dk1" bg2="dk1" tx2="dk1" accent1="dk1" accent2="dk1" accent3="dk1" accent4="dk1" accent5="dk1" accent6="dk1" hlink="dk1" folHlink="dk1"/>
  <p:notesStyle>
    <a:lvl1pPr marL="0" indent="0" algn="l" rtl="0" fontAlgn="base" latinLnBrk="1">
      <a:lnSpc>
        <a:spcPct val="100000"/>
      </a:lnSpc>
      <a:spcBef>
        <a:spcPct val="30000"/>
      </a:spcBef>
      <a:spcAft>
        <a:spcPct val="0"/>
      </a:spcAft>
      <a:buFontTx/>
      <a:buNone/>
      <a:defRPr sz="1200" b="0" i="0" u="none" baseline="0">
        <a:solidFill>
          <a:schemeClr val="dk1"/>
        </a:solidFill>
        <a:latin typeface="Arial" pitchFamily="34" charset="0"/>
        <a:ea typeface="ＭＳ Ｐゴシック" pitchFamily="34" charset="-128"/>
        <a:sym typeface="Arial" pitchFamily="34" charset="0"/>
      </a:defRPr>
    </a:lvl1pPr>
    <a:lvl2pPr marL="457200" indent="0" algn="l" rtl="0" fontAlgn="base" latinLnBrk="1">
      <a:lnSpc>
        <a:spcPct val="100000"/>
      </a:lnSpc>
      <a:spcBef>
        <a:spcPct val="30000"/>
      </a:spcBef>
      <a:spcAft>
        <a:spcPct val="0"/>
      </a:spcAft>
      <a:buFontTx/>
      <a:buNone/>
      <a:defRPr sz="1200" b="0" i="0" u="none" baseline="0">
        <a:solidFill>
          <a:schemeClr val="dk1"/>
        </a:solidFill>
        <a:latin typeface="Arial" pitchFamily="34" charset="0"/>
        <a:ea typeface="ＭＳ Ｐゴシック" pitchFamily="34" charset="-128"/>
        <a:sym typeface="Arial" pitchFamily="34" charset="0"/>
      </a:defRPr>
    </a:lvl2pPr>
    <a:lvl3pPr marL="914400" indent="0" algn="l" rtl="0" fontAlgn="base" latinLnBrk="1">
      <a:lnSpc>
        <a:spcPct val="100000"/>
      </a:lnSpc>
      <a:spcBef>
        <a:spcPct val="30000"/>
      </a:spcBef>
      <a:spcAft>
        <a:spcPct val="0"/>
      </a:spcAft>
      <a:buFontTx/>
      <a:buNone/>
      <a:defRPr sz="1200" b="0" i="0" u="none" baseline="0">
        <a:solidFill>
          <a:schemeClr val="dk1"/>
        </a:solidFill>
        <a:latin typeface="Arial" pitchFamily="34" charset="0"/>
        <a:ea typeface="ＭＳ Ｐゴシック" pitchFamily="34" charset="-128"/>
        <a:sym typeface="Arial" pitchFamily="34" charset="0"/>
      </a:defRPr>
    </a:lvl3pPr>
    <a:lvl4pPr marL="1371600" indent="0" algn="l" rtl="0" fontAlgn="base" latinLnBrk="1">
      <a:lnSpc>
        <a:spcPct val="100000"/>
      </a:lnSpc>
      <a:spcBef>
        <a:spcPct val="30000"/>
      </a:spcBef>
      <a:spcAft>
        <a:spcPct val="0"/>
      </a:spcAft>
      <a:buFontTx/>
      <a:buNone/>
      <a:defRPr sz="1200" b="0" i="0" u="none" baseline="0">
        <a:solidFill>
          <a:schemeClr val="dk1"/>
        </a:solidFill>
        <a:latin typeface="Arial" pitchFamily="34" charset="0"/>
        <a:ea typeface="ＭＳ Ｐゴシック" pitchFamily="34" charset="-128"/>
        <a:sym typeface="Arial" pitchFamily="34" charset="0"/>
      </a:defRPr>
    </a:lvl4pPr>
    <a:lvl5pPr marL="1828800" indent="0" algn="l" rtl="0" fontAlgn="base" latinLnBrk="1">
      <a:lnSpc>
        <a:spcPct val="100000"/>
      </a:lnSpc>
      <a:spcBef>
        <a:spcPct val="30000"/>
      </a:spcBef>
      <a:spcAft>
        <a:spcPct val="0"/>
      </a:spcAft>
      <a:buFontTx/>
      <a:buNone/>
      <a:defRPr sz="1200" b="0" i="0" u="none" baseline="0">
        <a:solidFill>
          <a:schemeClr val="dk1"/>
        </a:solidFill>
        <a:latin typeface="Arial" pitchFamily="34" charset="0"/>
        <a:ea typeface="ＭＳ Ｐゴシック" pitchFamily="34" charset="-128"/>
        <a:sym typeface="Arial" pitchFamily="34" charset="0"/>
      </a:defRPr>
    </a:lvl5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TextBox 1048667"/>
          <p:cNvSpPr txBox="1"/>
          <p:nvPr/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8669" name="TextBox 1048668"/>
          <p:cNvSpPr txBox="1"/>
          <p:nvPr/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8670" name="TextBox 1048669"/>
          <p:cNvSpPr txBox="1"/>
          <p:nvPr/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3</a:t>
            </a:fld>
            <a:endParaRPr lang="en-US" altLang="en-US" sz="1300"/>
          </a:p>
        </p:txBody>
      </p:sp>
      <p:sp>
        <p:nvSpPr>
          <p:cNvPr id="1048671" name="Slide Image Placeholder 1048670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1048672" name="Notes Placeholder 1048671"/>
          <p:cNvSpPr>
            <a:spLocks noGrp="1"/>
          </p:cNvSpPr>
          <p:nvPr>
            <p:ph type="body" idx="1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 eaLnBrk="1" latin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TextBox 1048677"/>
          <p:cNvSpPr txBox="1"/>
          <p:nvPr/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8679" name="TextBox 1048678"/>
          <p:cNvSpPr txBox="1"/>
          <p:nvPr/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8680" name="TextBox 1048679"/>
          <p:cNvSpPr txBox="1"/>
          <p:nvPr/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4</a:t>
            </a:fld>
            <a:endParaRPr lang="en-US" altLang="en-US" sz="1300"/>
          </a:p>
        </p:txBody>
      </p:sp>
      <p:sp>
        <p:nvSpPr>
          <p:cNvPr id="1048681" name="Slide Image Placeholder 1048680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1048682" name="Notes Placeholder 1048681"/>
          <p:cNvSpPr>
            <a:spLocks noGrp="1"/>
          </p:cNvSpPr>
          <p:nvPr>
            <p:ph type="body" idx="1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 eaLnBrk="1" latin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1" name="TextBox 1048740"/>
          <p:cNvSpPr txBox="1"/>
          <p:nvPr/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8742" name="TextBox 1048741"/>
          <p:cNvSpPr txBox="1"/>
          <p:nvPr/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8743" name="TextBox 1048742"/>
          <p:cNvSpPr txBox="1"/>
          <p:nvPr/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5</a:t>
            </a:fld>
            <a:endParaRPr lang="en-US" altLang="en-US" sz="1300"/>
          </a:p>
        </p:txBody>
      </p:sp>
      <p:sp>
        <p:nvSpPr>
          <p:cNvPr id="1048744" name="Slide Image Placeholder 1048743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1048745" name="Notes Placeholder 1048744"/>
          <p:cNvSpPr>
            <a:spLocks noGrp="1"/>
          </p:cNvSpPr>
          <p:nvPr>
            <p:ph type="body" idx="1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 eaLnBrk="1" latin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TextBox 1048749"/>
          <p:cNvSpPr txBox="1"/>
          <p:nvPr/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8751" name="TextBox 1048750"/>
          <p:cNvSpPr txBox="1"/>
          <p:nvPr/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8752" name="TextBox 1048751"/>
          <p:cNvSpPr txBox="1"/>
          <p:nvPr/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6</a:t>
            </a:fld>
            <a:endParaRPr lang="en-US" altLang="en-US" sz="1300"/>
          </a:p>
        </p:txBody>
      </p:sp>
      <p:sp>
        <p:nvSpPr>
          <p:cNvPr id="1048753" name="Slide Image Placeholder 1048752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1048754" name="Notes Placeholder 1048753"/>
          <p:cNvSpPr>
            <a:spLocks noGrp="1"/>
          </p:cNvSpPr>
          <p:nvPr>
            <p:ph type="body" idx="1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 eaLnBrk="1" latin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3" name="TextBox 1048772"/>
          <p:cNvSpPr txBox="1"/>
          <p:nvPr/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8774" name="TextBox 1048773"/>
          <p:cNvSpPr txBox="1"/>
          <p:nvPr/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8775" name="TextBox 1048774"/>
          <p:cNvSpPr txBox="1"/>
          <p:nvPr/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7</a:t>
            </a:fld>
            <a:endParaRPr lang="en-US" altLang="en-US" sz="1300"/>
          </a:p>
        </p:txBody>
      </p:sp>
      <p:sp>
        <p:nvSpPr>
          <p:cNvPr id="1048776" name="Slide Image Placeholder 1048775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1048777" name="Notes Placeholder 1048776"/>
          <p:cNvSpPr>
            <a:spLocks noGrp="1"/>
          </p:cNvSpPr>
          <p:nvPr>
            <p:ph type="body" idx="1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 eaLnBrk="1" latin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7" name="TextBox 1048796"/>
          <p:cNvSpPr txBox="1"/>
          <p:nvPr/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8798" name="TextBox 1048797"/>
          <p:cNvSpPr txBox="1"/>
          <p:nvPr/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8799" name="TextBox 1048798"/>
          <p:cNvSpPr txBox="1"/>
          <p:nvPr/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8</a:t>
            </a:fld>
            <a:endParaRPr lang="en-US" altLang="en-US" sz="1300"/>
          </a:p>
        </p:txBody>
      </p:sp>
      <p:sp>
        <p:nvSpPr>
          <p:cNvPr id="1048800" name="Slide Image Placeholder 1048799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1048801" name="Notes Placeholder 1048800"/>
          <p:cNvSpPr>
            <a:spLocks noGrp="1"/>
          </p:cNvSpPr>
          <p:nvPr>
            <p:ph type="body" idx="1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 eaLnBrk="1" latin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5" name="TextBox 1048824"/>
          <p:cNvSpPr txBox="1"/>
          <p:nvPr/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8826" name="TextBox 1048825"/>
          <p:cNvSpPr txBox="1"/>
          <p:nvPr/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8827" name="TextBox 1048826"/>
          <p:cNvSpPr txBox="1"/>
          <p:nvPr/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9</a:t>
            </a:fld>
            <a:endParaRPr lang="en-US" altLang="en-US" sz="1300"/>
          </a:p>
        </p:txBody>
      </p:sp>
      <p:sp>
        <p:nvSpPr>
          <p:cNvPr id="1048828" name="Slide Image Placeholder 1048827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1048829" name="Notes Placeholder 1048828"/>
          <p:cNvSpPr>
            <a:spLocks noGrp="1"/>
          </p:cNvSpPr>
          <p:nvPr>
            <p:ph type="body" idx="1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 eaLnBrk="1" latin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TextBox 1048857"/>
          <p:cNvSpPr txBox="1"/>
          <p:nvPr/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8859" name="TextBox 1048858"/>
          <p:cNvSpPr txBox="1"/>
          <p:nvPr/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8860" name="TextBox 1048859"/>
          <p:cNvSpPr txBox="1"/>
          <p:nvPr/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10</a:t>
            </a:fld>
            <a:endParaRPr lang="en-US" altLang="en-US" sz="1300"/>
          </a:p>
        </p:txBody>
      </p:sp>
      <p:sp>
        <p:nvSpPr>
          <p:cNvPr id="1048861" name="Slide Image Placeholder 1048860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1048862" name="Notes Placeholder 1048861"/>
          <p:cNvSpPr>
            <a:spLocks noGrp="1"/>
          </p:cNvSpPr>
          <p:nvPr>
            <p:ph type="body" idx="1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 eaLnBrk="1" latin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7" name="TextBox 1048876"/>
          <p:cNvSpPr txBox="1"/>
          <p:nvPr/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8878" name="TextBox 1048877"/>
          <p:cNvSpPr txBox="1"/>
          <p:nvPr/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8879" name="TextBox 1048878"/>
          <p:cNvSpPr txBox="1"/>
          <p:nvPr/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11</a:t>
            </a:fld>
            <a:endParaRPr lang="en-US" altLang="en-US" sz="1300"/>
          </a:p>
        </p:txBody>
      </p:sp>
      <p:sp>
        <p:nvSpPr>
          <p:cNvPr id="1048880" name="Slide Image Placeholder 1048879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1048881" name="Notes Placeholder 1048880"/>
          <p:cNvSpPr>
            <a:spLocks noGrp="1"/>
          </p:cNvSpPr>
          <p:nvPr>
            <p:ph type="body" idx="1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 eaLnBrk="1" latin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6" name="TextBox 1048885"/>
          <p:cNvSpPr txBox="1"/>
          <p:nvPr/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8887" name="TextBox 1048886"/>
          <p:cNvSpPr txBox="1"/>
          <p:nvPr/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8888" name="TextBox 1048887"/>
          <p:cNvSpPr txBox="1"/>
          <p:nvPr/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12</a:t>
            </a:fld>
            <a:endParaRPr lang="en-US" altLang="en-US" sz="1300"/>
          </a:p>
        </p:txBody>
      </p:sp>
      <p:sp>
        <p:nvSpPr>
          <p:cNvPr id="1048889" name="Slide Image Placeholder 1048888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1048890" name="Notes Placeholder 1048889"/>
          <p:cNvSpPr>
            <a:spLocks noGrp="1"/>
          </p:cNvSpPr>
          <p:nvPr>
            <p:ph type="body" idx="1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 eaLnBrk="1" latin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TextBox 1048931"/>
          <p:cNvSpPr txBox="1"/>
          <p:nvPr/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8933" name="TextBox 1048932"/>
          <p:cNvSpPr txBox="1"/>
          <p:nvPr/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8934" name="TextBox 1048933"/>
          <p:cNvSpPr txBox="1"/>
          <p:nvPr/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13</a:t>
            </a:fld>
            <a:endParaRPr lang="en-US" altLang="en-US" sz="1300"/>
          </a:p>
        </p:txBody>
      </p:sp>
      <p:sp>
        <p:nvSpPr>
          <p:cNvPr id="1048935" name="Slide Image Placeholder 1048934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1048936" name="Notes Placeholder 1048935"/>
          <p:cNvSpPr>
            <a:spLocks noGrp="1"/>
          </p:cNvSpPr>
          <p:nvPr>
            <p:ph type="body" idx="1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 eaLnBrk="1" latin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1" name="TextBox 1048940"/>
          <p:cNvSpPr txBox="1"/>
          <p:nvPr/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8942" name="TextBox 1048941"/>
          <p:cNvSpPr txBox="1"/>
          <p:nvPr/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8943" name="TextBox 1048942"/>
          <p:cNvSpPr txBox="1"/>
          <p:nvPr/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14</a:t>
            </a:fld>
            <a:endParaRPr lang="en-US" altLang="en-US" sz="1300"/>
          </a:p>
        </p:txBody>
      </p:sp>
      <p:sp>
        <p:nvSpPr>
          <p:cNvPr id="1048944" name="Slide Image Placeholder 1048943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1048945" name="Notes Placeholder 1048944"/>
          <p:cNvSpPr>
            <a:spLocks noGrp="1"/>
          </p:cNvSpPr>
          <p:nvPr>
            <p:ph type="body" idx="1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 eaLnBrk="1" latin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4" name="TextBox 1048953"/>
          <p:cNvSpPr txBox="1"/>
          <p:nvPr/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8955" name="TextBox 1048954"/>
          <p:cNvSpPr txBox="1"/>
          <p:nvPr/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8956" name="TextBox 1048955"/>
          <p:cNvSpPr txBox="1"/>
          <p:nvPr/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15</a:t>
            </a:fld>
            <a:endParaRPr lang="en-US" altLang="en-US" sz="1300"/>
          </a:p>
        </p:txBody>
      </p:sp>
      <p:sp>
        <p:nvSpPr>
          <p:cNvPr id="1048957" name="Slide Image Placeholder 1048956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1048958" name="Notes Placeholder 1048957"/>
          <p:cNvSpPr>
            <a:spLocks noGrp="1"/>
          </p:cNvSpPr>
          <p:nvPr>
            <p:ph type="body" idx="1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 eaLnBrk="1" latin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7" name="TextBox 1048986"/>
          <p:cNvSpPr txBox="1"/>
          <p:nvPr/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8988" name="TextBox 1048987"/>
          <p:cNvSpPr txBox="1"/>
          <p:nvPr/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8989" name="TextBox 1048988"/>
          <p:cNvSpPr txBox="1"/>
          <p:nvPr/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17</a:t>
            </a:fld>
            <a:endParaRPr lang="en-US" altLang="en-US" sz="1300"/>
          </a:p>
        </p:txBody>
      </p:sp>
      <p:sp>
        <p:nvSpPr>
          <p:cNvPr id="1048990" name="Slide Image Placeholder 1048989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1048991" name="Notes Placeholder 1048990"/>
          <p:cNvSpPr>
            <a:spLocks noGrp="1"/>
          </p:cNvSpPr>
          <p:nvPr>
            <p:ph type="body" idx="1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 eaLnBrk="1" latin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TextBox 1048995"/>
          <p:cNvSpPr txBox="1"/>
          <p:nvPr/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8997" name="TextBox 1048996"/>
          <p:cNvSpPr txBox="1"/>
          <p:nvPr/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8998" name="TextBox 1048997"/>
          <p:cNvSpPr txBox="1"/>
          <p:nvPr/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18</a:t>
            </a:fld>
            <a:endParaRPr lang="en-US" altLang="en-US" sz="1300"/>
          </a:p>
        </p:txBody>
      </p:sp>
      <p:sp>
        <p:nvSpPr>
          <p:cNvPr id="1048999" name="Slide Image Placeholder 1048998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1049000" name="Notes Placeholder 1048999"/>
          <p:cNvSpPr>
            <a:spLocks noGrp="1"/>
          </p:cNvSpPr>
          <p:nvPr>
            <p:ph type="body" idx="1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 eaLnBrk="1" latin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TextBox 1049031"/>
          <p:cNvSpPr txBox="1"/>
          <p:nvPr/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9033" name="TextBox 1049032"/>
          <p:cNvSpPr txBox="1"/>
          <p:nvPr/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9034" name="TextBox 1049033"/>
          <p:cNvSpPr txBox="1"/>
          <p:nvPr/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19</a:t>
            </a:fld>
            <a:endParaRPr lang="en-US" altLang="en-US" sz="1300"/>
          </a:p>
        </p:txBody>
      </p:sp>
      <p:sp>
        <p:nvSpPr>
          <p:cNvPr id="1049035" name="Slide Image Placeholder 1049034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1049036" name="Notes Placeholder 1049035"/>
          <p:cNvSpPr>
            <a:spLocks noGrp="1"/>
          </p:cNvSpPr>
          <p:nvPr>
            <p:ph type="body" idx="1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 eaLnBrk="1" latin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3" name="TextBox 1049062"/>
          <p:cNvSpPr txBox="1"/>
          <p:nvPr/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9064" name="TextBox 1049063"/>
          <p:cNvSpPr txBox="1"/>
          <p:nvPr/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9065" name="TextBox 1049064"/>
          <p:cNvSpPr txBox="1"/>
          <p:nvPr/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20</a:t>
            </a:fld>
            <a:endParaRPr lang="en-US" altLang="en-US" sz="1300"/>
          </a:p>
        </p:txBody>
      </p:sp>
      <p:sp>
        <p:nvSpPr>
          <p:cNvPr id="1049066" name="Slide Image Placeholder 1049065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1049067" name="Notes Placeholder 1049066"/>
          <p:cNvSpPr>
            <a:spLocks noGrp="1"/>
          </p:cNvSpPr>
          <p:nvPr>
            <p:ph type="body" idx="1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 eaLnBrk="1" latin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TextBox 1049097"/>
          <p:cNvSpPr txBox="1"/>
          <p:nvPr/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9099" name="TextBox 1049098"/>
          <p:cNvSpPr txBox="1"/>
          <p:nvPr/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9100" name="TextBox 1049099"/>
          <p:cNvSpPr txBox="1"/>
          <p:nvPr/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21</a:t>
            </a:fld>
            <a:endParaRPr lang="en-US" altLang="en-US" sz="1300"/>
          </a:p>
        </p:txBody>
      </p:sp>
      <p:sp>
        <p:nvSpPr>
          <p:cNvPr id="1049101" name="Slide Image Placeholder 1049100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vert="horz" lIns="91440" tIns="45720" rIns="91440" bIns="45720" anchor="t"/>
          <a:lstStyle/>
          <a:p>
            <a:endParaRPr/>
          </a:p>
        </p:txBody>
      </p:sp>
      <p:sp>
        <p:nvSpPr>
          <p:cNvPr id="1049102" name="Notes Placeholder 1049101"/>
          <p:cNvSpPr>
            <a:spLocks noGrp="1"/>
          </p:cNvSpPr>
          <p:nvPr>
            <p:ph type="body" idx="1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solidFill>
            <a:srgbClr val="FFFFFF">
              <a:alpha val="100000"/>
            </a:srgbClr>
          </a:solidFill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</a:ln>
        </p:spPr>
        <p:txBody>
          <a:bodyPr vert="horz" lIns="96661" tIns="48331" rIns="96661" bIns="48331" anchor="t"/>
          <a:lstStyle/>
          <a:p>
            <a:pPr lvl="0" eaLnBrk="1" latin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3" name="TextBox 1049172"/>
          <p:cNvSpPr txBox="1"/>
          <p:nvPr/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9174" name="TextBox 1049173"/>
          <p:cNvSpPr txBox="1"/>
          <p:nvPr/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9175" name="TextBox 1049174"/>
          <p:cNvSpPr txBox="1"/>
          <p:nvPr/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22</a:t>
            </a:fld>
            <a:endParaRPr lang="en-US" altLang="en-US" sz="1300"/>
          </a:p>
        </p:txBody>
      </p:sp>
      <p:sp>
        <p:nvSpPr>
          <p:cNvPr id="1049176" name="Slide Image Placeholder 1049175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1049177" name="Notes Placeholder 1049176"/>
          <p:cNvSpPr>
            <a:spLocks noGrp="1"/>
          </p:cNvSpPr>
          <p:nvPr>
            <p:ph type="body" idx="1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 eaLnBrk="1" latin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1" name="TextBox 1049190"/>
          <p:cNvSpPr txBox="1"/>
          <p:nvPr/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9192" name="TextBox 1049191"/>
          <p:cNvSpPr txBox="1"/>
          <p:nvPr/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9193" name="TextBox 1049192"/>
          <p:cNvSpPr txBox="1"/>
          <p:nvPr/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23</a:t>
            </a:fld>
            <a:endParaRPr lang="en-US" altLang="en-US" sz="1300"/>
          </a:p>
        </p:txBody>
      </p:sp>
      <p:sp>
        <p:nvSpPr>
          <p:cNvPr id="1049194" name="Slide Image Placeholder 1049193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1049195" name="Notes Placeholder 1049194"/>
          <p:cNvSpPr>
            <a:spLocks noGrp="1"/>
          </p:cNvSpPr>
          <p:nvPr>
            <p:ph type="body" idx="1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 eaLnBrk="1" latin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TextBox 1049209"/>
          <p:cNvSpPr txBox="1"/>
          <p:nvPr/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9211" name="TextBox 1049210"/>
          <p:cNvSpPr txBox="1"/>
          <p:nvPr/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9212" name="TextBox 1049211"/>
          <p:cNvSpPr txBox="1"/>
          <p:nvPr/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24</a:t>
            </a:fld>
            <a:endParaRPr lang="en-US" altLang="en-US" sz="1300"/>
          </a:p>
        </p:txBody>
      </p:sp>
      <p:sp>
        <p:nvSpPr>
          <p:cNvPr id="1049213" name="Slide Image Placeholder 1049212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1049214" name="Notes Placeholder 1049213"/>
          <p:cNvSpPr>
            <a:spLocks noGrp="1"/>
          </p:cNvSpPr>
          <p:nvPr>
            <p:ph type="body" idx="1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 eaLnBrk="1" latin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1" name="TextBox 1049220"/>
          <p:cNvSpPr txBox="1"/>
          <p:nvPr/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9222" name="TextBox 1049221"/>
          <p:cNvSpPr txBox="1"/>
          <p:nvPr/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9223" name="TextBox 1049222"/>
          <p:cNvSpPr txBox="1"/>
          <p:nvPr/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25</a:t>
            </a:fld>
            <a:endParaRPr lang="en-US" altLang="en-US" sz="1300"/>
          </a:p>
        </p:txBody>
      </p:sp>
      <p:sp>
        <p:nvSpPr>
          <p:cNvPr id="1049224" name="Slide Image Placeholder 1049223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1049225" name="Notes Placeholder 1049224"/>
          <p:cNvSpPr>
            <a:spLocks noGrp="1"/>
          </p:cNvSpPr>
          <p:nvPr>
            <p:ph type="body" idx="1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 eaLnBrk="1" latin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5" name="TextBox 1049244"/>
          <p:cNvSpPr txBox="1"/>
          <p:nvPr/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9246" name="TextBox 1049245"/>
          <p:cNvSpPr txBox="1"/>
          <p:nvPr/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9247" name="TextBox 1049246"/>
          <p:cNvSpPr txBox="1"/>
          <p:nvPr/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26</a:t>
            </a:fld>
            <a:endParaRPr lang="en-US" altLang="en-US" sz="1300"/>
          </a:p>
        </p:txBody>
      </p:sp>
      <p:sp>
        <p:nvSpPr>
          <p:cNvPr id="1049248" name="Slide Image Placeholder 1049247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1049249" name="Notes Placeholder 1049248"/>
          <p:cNvSpPr>
            <a:spLocks noGrp="1"/>
          </p:cNvSpPr>
          <p:nvPr>
            <p:ph type="body" idx="1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 eaLnBrk="1" latin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TextBox 1049261"/>
          <p:cNvSpPr txBox="1"/>
          <p:nvPr/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9263" name="TextBox 1049262"/>
          <p:cNvSpPr txBox="1"/>
          <p:nvPr/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9264" name="TextBox 1049263"/>
          <p:cNvSpPr txBox="1"/>
          <p:nvPr/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27</a:t>
            </a:fld>
            <a:endParaRPr lang="en-US" altLang="en-US" sz="1300"/>
          </a:p>
        </p:txBody>
      </p:sp>
      <p:sp>
        <p:nvSpPr>
          <p:cNvPr id="1049265" name="Slide Image Placeholder 1049264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1049266" name="Notes Placeholder 1049265"/>
          <p:cNvSpPr>
            <a:spLocks noGrp="1"/>
          </p:cNvSpPr>
          <p:nvPr>
            <p:ph type="body" idx="1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 eaLnBrk="1" latin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TextBox 1049313"/>
          <p:cNvSpPr txBox="1"/>
          <p:nvPr/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9315" name="TextBox 1049314"/>
          <p:cNvSpPr txBox="1"/>
          <p:nvPr/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9316" name="TextBox 1049315"/>
          <p:cNvSpPr txBox="1"/>
          <p:nvPr/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29</a:t>
            </a:fld>
            <a:endParaRPr lang="en-US" altLang="en-US" sz="1300"/>
          </a:p>
        </p:txBody>
      </p:sp>
      <p:sp>
        <p:nvSpPr>
          <p:cNvPr id="1049317" name="Slide Image Placeholder 1049316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1049318" name="Notes Placeholder 1049317"/>
          <p:cNvSpPr>
            <a:spLocks noGrp="1"/>
          </p:cNvSpPr>
          <p:nvPr>
            <p:ph type="body" idx="1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 eaLnBrk="1" latin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3" name="TextBox 1049322"/>
          <p:cNvSpPr txBox="1"/>
          <p:nvPr/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9324" name="TextBox 1049323"/>
          <p:cNvSpPr txBox="1"/>
          <p:nvPr/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9325" name="TextBox 1049324"/>
          <p:cNvSpPr txBox="1"/>
          <p:nvPr/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30</a:t>
            </a:fld>
            <a:endParaRPr lang="en-US" altLang="en-US" sz="1300"/>
          </a:p>
        </p:txBody>
      </p:sp>
      <p:sp>
        <p:nvSpPr>
          <p:cNvPr id="1049326" name="Slide Image Placeholder 1049325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1049327" name="Notes Placeholder 1049326"/>
          <p:cNvSpPr>
            <a:spLocks noGrp="1"/>
          </p:cNvSpPr>
          <p:nvPr>
            <p:ph type="body" idx="1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 eaLnBrk="1" latin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9" name="TextBox 1049338"/>
          <p:cNvSpPr txBox="1"/>
          <p:nvPr/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9340" name="TextBox 1049339"/>
          <p:cNvSpPr txBox="1"/>
          <p:nvPr/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9341" name="TextBox 1049340"/>
          <p:cNvSpPr txBox="1"/>
          <p:nvPr/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31</a:t>
            </a:fld>
            <a:endParaRPr lang="en-US" altLang="en-US" sz="1300"/>
          </a:p>
        </p:txBody>
      </p:sp>
      <p:sp>
        <p:nvSpPr>
          <p:cNvPr id="1049342" name="Slide Image Placeholder 104934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1049343" name="Notes Placeholder 1049342"/>
          <p:cNvSpPr>
            <a:spLocks noGrp="1"/>
          </p:cNvSpPr>
          <p:nvPr>
            <p:ph type="body" idx="1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 eaLnBrk="1" latin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TextBox 1049365"/>
          <p:cNvSpPr txBox="1"/>
          <p:nvPr/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9367" name="TextBox 1049366"/>
          <p:cNvSpPr txBox="1"/>
          <p:nvPr/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9368" name="TextBox 1049367"/>
          <p:cNvSpPr txBox="1"/>
          <p:nvPr/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32</a:t>
            </a:fld>
            <a:endParaRPr lang="en-US" altLang="en-US" sz="1300"/>
          </a:p>
        </p:txBody>
      </p:sp>
      <p:sp>
        <p:nvSpPr>
          <p:cNvPr id="1049369" name="Slide Image Placeholder 1049368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1049370" name="Notes Placeholder 1049369"/>
          <p:cNvSpPr>
            <a:spLocks noGrp="1"/>
          </p:cNvSpPr>
          <p:nvPr>
            <p:ph type="body" idx="1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 eaLnBrk="1" latin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TextBox 1049373"/>
          <p:cNvSpPr txBox="1"/>
          <p:nvPr/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9375" name="TextBox 1049374"/>
          <p:cNvSpPr txBox="1"/>
          <p:nvPr/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9376" name="TextBox 1049375"/>
          <p:cNvSpPr txBox="1"/>
          <p:nvPr/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33</a:t>
            </a:fld>
            <a:endParaRPr lang="en-US" altLang="en-US" sz="1300"/>
          </a:p>
        </p:txBody>
      </p:sp>
      <p:sp>
        <p:nvSpPr>
          <p:cNvPr id="1049377" name="Slide Image Placeholder 1049376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1049378" name="Notes Placeholder 1049377"/>
          <p:cNvSpPr>
            <a:spLocks noGrp="1"/>
          </p:cNvSpPr>
          <p:nvPr>
            <p:ph type="body" idx="1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 eaLnBrk="1" latin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1" name="TextBox 1049400"/>
          <p:cNvSpPr txBox="1"/>
          <p:nvPr/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9402" name="TextBox 1049401"/>
          <p:cNvSpPr txBox="1"/>
          <p:nvPr/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9403" name="TextBox 1049402"/>
          <p:cNvSpPr txBox="1"/>
          <p:nvPr/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34</a:t>
            </a:fld>
            <a:endParaRPr lang="en-US" altLang="en-US" sz="1300"/>
          </a:p>
        </p:txBody>
      </p:sp>
      <p:sp>
        <p:nvSpPr>
          <p:cNvPr id="1049404" name="Slide Image Placeholder 1049403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vert="horz" lIns="91440" tIns="45720" rIns="91440" bIns="45720" anchor="t"/>
          <a:lstStyle/>
          <a:p>
            <a:endParaRPr/>
          </a:p>
        </p:txBody>
      </p:sp>
      <p:sp>
        <p:nvSpPr>
          <p:cNvPr id="1049405" name="Notes Placeholder 1049404"/>
          <p:cNvSpPr>
            <a:spLocks noGrp="1"/>
          </p:cNvSpPr>
          <p:nvPr>
            <p:ph type="body" idx="1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solidFill>
            <a:srgbClr val="FFFFFF">
              <a:alpha val="100000"/>
            </a:srgbClr>
          </a:solidFill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</a:ln>
        </p:spPr>
        <p:txBody>
          <a:bodyPr vert="horz" lIns="96661" tIns="48331" rIns="96661" bIns="48331" anchor="t"/>
          <a:lstStyle/>
          <a:p>
            <a:pPr lvl="0" eaLnBrk="1" latin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TextBox 1049427"/>
          <p:cNvSpPr txBox="1"/>
          <p:nvPr/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9429" name="TextBox 1049428"/>
          <p:cNvSpPr txBox="1"/>
          <p:nvPr/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9430" name="TextBox 1049429"/>
          <p:cNvSpPr txBox="1"/>
          <p:nvPr/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35</a:t>
            </a:fld>
            <a:endParaRPr lang="en-US" altLang="en-US" sz="1300"/>
          </a:p>
        </p:txBody>
      </p:sp>
      <p:sp>
        <p:nvSpPr>
          <p:cNvPr id="1049431" name="Slide Image Placeholder 1049430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vert="horz" lIns="91440" tIns="45720" rIns="91440" bIns="45720" anchor="t"/>
          <a:lstStyle/>
          <a:p>
            <a:endParaRPr/>
          </a:p>
        </p:txBody>
      </p:sp>
      <p:sp>
        <p:nvSpPr>
          <p:cNvPr id="1049432" name="Notes Placeholder 1049431"/>
          <p:cNvSpPr>
            <a:spLocks noGrp="1"/>
          </p:cNvSpPr>
          <p:nvPr>
            <p:ph type="body" idx="1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solidFill>
            <a:srgbClr val="FFFFFF">
              <a:alpha val="100000"/>
            </a:srgbClr>
          </a:solidFill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</a:ln>
        </p:spPr>
        <p:txBody>
          <a:bodyPr vert="horz" lIns="96661" tIns="48331" rIns="96661" bIns="48331" anchor="t"/>
          <a:lstStyle/>
          <a:p>
            <a:pPr lvl="0" eaLnBrk="1" latin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7" name="TextBox 1049436"/>
          <p:cNvSpPr txBox="1"/>
          <p:nvPr/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9438" name="TextBox 1049437"/>
          <p:cNvSpPr txBox="1"/>
          <p:nvPr/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9439" name="TextBox 1049438"/>
          <p:cNvSpPr txBox="1"/>
          <p:nvPr/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36</a:t>
            </a:fld>
            <a:endParaRPr lang="en-US" altLang="en-US" sz="1300"/>
          </a:p>
        </p:txBody>
      </p:sp>
      <p:sp>
        <p:nvSpPr>
          <p:cNvPr id="1049440" name="Slide Image Placeholder 1049439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1049441" name="Notes Placeholder 1049440"/>
          <p:cNvSpPr>
            <a:spLocks noGrp="1"/>
          </p:cNvSpPr>
          <p:nvPr>
            <p:ph type="body" idx="1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 eaLnBrk="1" latin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TextBox 1049451"/>
          <p:cNvSpPr txBox="1"/>
          <p:nvPr/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9453" name="TextBox 1049452"/>
          <p:cNvSpPr txBox="1"/>
          <p:nvPr/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9454" name="TextBox 1049453"/>
          <p:cNvSpPr txBox="1"/>
          <p:nvPr/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37</a:t>
            </a:fld>
            <a:endParaRPr lang="en-US" altLang="en-US" sz="1300"/>
          </a:p>
        </p:txBody>
      </p:sp>
      <p:sp>
        <p:nvSpPr>
          <p:cNvPr id="1049455" name="Slide Image Placeholder 1049454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1049456" name="Notes Placeholder 1049455"/>
          <p:cNvSpPr>
            <a:spLocks noGrp="1"/>
          </p:cNvSpPr>
          <p:nvPr>
            <p:ph type="body" idx="1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 eaLnBrk="1" latin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1" name="TextBox 1049460"/>
          <p:cNvSpPr txBox="1"/>
          <p:nvPr/>
        </p:nvSpPr>
        <p:spPr>
          <a:xfrm>
            <a:off x="0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/>
            <a:r>
              <a:rPr lang="en-US" altLang="en-US" sz="1300"/>
              <a:t>Cpt S 317: Spring 2009</a:t>
            </a:r>
          </a:p>
        </p:txBody>
      </p:sp>
      <p:sp>
        <p:nvSpPr>
          <p:cNvPr id="1049462" name="TextBox 1049461"/>
          <p:cNvSpPr txBox="1"/>
          <p:nvPr/>
        </p:nvSpPr>
        <p:spPr>
          <a:xfrm>
            <a:off x="0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/>
            <a:r>
              <a:rPr lang="en-US" altLang="en-US" sz="1300"/>
              <a:t>School of EECS, WSU</a:t>
            </a:r>
          </a:p>
        </p:txBody>
      </p:sp>
      <p:sp>
        <p:nvSpPr>
          <p:cNvPr id="1049463" name="TextBox 1049462"/>
          <p:cNvSpPr txBox="1"/>
          <p:nvPr/>
        </p:nvSpPr>
        <p:spPr>
          <a:xfrm>
            <a:off x="4144962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b"/>
          <a:lstStyle/>
          <a:p>
            <a:pPr lvl="0" algn="r"/>
            <a:fld id="{566ABCEB-ACFC-4714-9973-3DA970169C29}" type="slidenum">
              <a:rPr lang="en-US" altLang="en-US" sz="1300"/>
              <a:pPr lvl="0" algn="r"/>
              <a:t>38</a:t>
            </a:fld>
            <a:endParaRPr lang="en-US" altLang="en-US" sz="1300"/>
          </a:p>
        </p:txBody>
      </p:sp>
      <p:sp>
        <p:nvSpPr>
          <p:cNvPr id="1049464" name="Slide Image Placeholder 1049463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1049465" name="Notes Placeholder 1049464"/>
          <p:cNvSpPr>
            <a:spLocks noGrp="1"/>
          </p:cNvSpPr>
          <p:nvPr>
            <p:ph type="body" idx="1"/>
          </p:nvPr>
        </p:nvSpPr>
        <p:spPr>
          <a:xfrm>
            <a:off x="974725" y="4560887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vert="horz" lIns="96661" tIns="48331" rIns="96661" bIns="48331" anchor="t"/>
          <a:lstStyle/>
          <a:p>
            <a:pPr lvl="0" eaLnBrk="1" latin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34" name="Date Placeholder 1048633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/>
            <a:endParaRPr lang="en-US" altLang="en-US" sz="1400">
              <a:latin typeface="Tahoma" pitchFamily="34" charset="0"/>
            </a:endParaRPr>
          </a:p>
        </p:txBody>
      </p:sp>
      <p:sp>
        <p:nvSpPr>
          <p:cNvPr id="1048636" name="Slide Number Placeholder 1048635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algn="r"/>
            <a:fld id="{566ABCEB-ACFC-4714-9973-3DA970169C29}" type="slidenum">
              <a:rPr lang="en-US" altLang="en-US" sz="1400">
                <a:latin typeface="Tahoma" pitchFamily="34" charset="0"/>
              </a:rPr>
              <a:pPr lvl="0" algn="r"/>
              <a:t>‹#›</a:t>
            </a:fld>
            <a:endParaRPr lang="en-US" altLang="en-US" sz="1400">
              <a:latin typeface="Tahoma" pitchFamily="34" charset="0"/>
            </a:endParaRPr>
          </a:p>
        </p:txBody>
      </p:sp>
      <p:sp>
        <p:nvSpPr>
          <p:cNvPr id="1048635" name="Footer Placeholder 1048634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algn="ctr"/>
            <a:endParaRPr lang="en-US" altLang="en-US" sz="1400">
              <a:latin typeface="Tahoma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Title 1"/>
          <p:cNvSpPr>
            <a:spLocks noGrp="1"/>
          </p:cNvSpPr>
          <p:nvPr>
            <p:ph type="title"/>
          </p:nvPr>
        </p:nvSpPr>
        <p:spPr>
          <a:xfrm>
            <a:off x="722435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9471" name="Text Placeholder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34" name="Date Placeholder 1048633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/>
            <a:endParaRPr lang="en-US" altLang="en-US" sz="1400">
              <a:latin typeface="Tahoma" pitchFamily="34" charset="0"/>
            </a:endParaRPr>
          </a:p>
        </p:txBody>
      </p:sp>
      <p:sp>
        <p:nvSpPr>
          <p:cNvPr id="1048636" name="Slide Number Placeholder 1048635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algn="r"/>
            <a:fld id="{566ABCEB-ACFC-4714-9973-3DA970169C29}" type="slidenum">
              <a:rPr lang="en-US" altLang="en-US" sz="1400">
                <a:latin typeface="Tahoma" pitchFamily="34" charset="0"/>
              </a:rPr>
              <a:pPr lvl="0" algn="r"/>
              <a:t>‹#›</a:t>
            </a:fld>
            <a:endParaRPr lang="en-US" altLang="en-US" sz="1400">
              <a:latin typeface="Tahoma" pitchFamily="34" charset="0"/>
            </a:endParaRPr>
          </a:p>
        </p:txBody>
      </p:sp>
      <p:sp>
        <p:nvSpPr>
          <p:cNvPr id="1048635" name="Footer Placeholder 1048634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algn="ctr"/>
            <a:endParaRPr lang="en-US" altLang="en-US" sz="1400">
              <a:latin typeface="Tahoma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3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586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40" name="Content Placeholder 3"/>
          <p:cNvSpPr>
            <a:spLocks noGrp="1"/>
          </p:cNvSpPr>
          <p:nvPr>
            <p:ph sz="half" idx="2"/>
          </p:nvPr>
        </p:nvSpPr>
        <p:spPr>
          <a:xfrm>
            <a:off x="4794738" y="1905000"/>
            <a:ext cx="381586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34" name="Date Placeholder 1048633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/>
            <a:endParaRPr lang="en-US" altLang="en-US" sz="1400">
              <a:latin typeface="Tahoma" pitchFamily="34" charset="0"/>
            </a:endParaRPr>
          </a:p>
        </p:txBody>
      </p:sp>
      <p:sp>
        <p:nvSpPr>
          <p:cNvPr id="1048636" name="Slide Number Placeholder 1048635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algn="r"/>
            <a:fld id="{566ABCEB-ACFC-4714-9973-3DA970169C29}" type="slidenum">
              <a:rPr lang="en-US" altLang="en-US" sz="1400">
                <a:latin typeface="Tahoma" pitchFamily="34" charset="0"/>
              </a:rPr>
              <a:pPr lvl="0" algn="r"/>
              <a:t>‹#›</a:t>
            </a:fld>
            <a:endParaRPr lang="en-US" altLang="en-US" sz="1400">
              <a:latin typeface="Tahoma" pitchFamily="34" charset="0"/>
            </a:endParaRPr>
          </a:p>
        </p:txBody>
      </p:sp>
      <p:sp>
        <p:nvSpPr>
          <p:cNvPr id="1048635" name="Footer Placeholder 1048634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algn="ctr"/>
            <a:endParaRPr lang="en-US" altLang="en-US" sz="1400">
              <a:latin typeface="Tahoma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947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947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947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9476" name="Content Placeholder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34" name="Date Placeholder 1048633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/>
            <a:endParaRPr lang="en-US" altLang="en-US" sz="1400">
              <a:latin typeface="Tahoma" pitchFamily="34" charset="0"/>
            </a:endParaRPr>
          </a:p>
        </p:txBody>
      </p:sp>
      <p:sp>
        <p:nvSpPr>
          <p:cNvPr id="1048636" name="Slide Number Placeholder 1048635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algn="r"/>
            <a:fld id="{566ABCEB-ACFC-4714-9973-3DA970169C29}" type="slidenum">
              <a:rPr lang="en-US" altLang="en-US" sz="1400">
                <a:latin typeface="Tahoma" pitchFamily="34" charset="0"/>
              </a:rPr>
              <a:pPr lvl="0" algn="r"/>
              <a:t>‹#›</a:t>
            </a:fld>
            <a:endParaRPr lang="en-US" altLang="en-US" sz="1400">
              <a:latin typeface="Tahoma" pitchFamily="34" charset="0"/>
            </a:endParaRPr>
          </a:p>
        </p:txBody>
      </p:sp>
      <p:sp>
        <p:nvSpPr>
          <p:cNvPr id="1048635" name="Footer Placeholder 1048634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algn="ctr"/>
            <a:endParaRPr lang="en-US" altLang="en-US" sz="1400">
              <a:latin typeface="Tahoma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34" name="Date Placeholder 1048633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/>
            <a:endParaRPr lang="en-US" altLang="en-US" sz="1400">
              <a:latin typeface="Tahoma" pitchFamily="34" charset="0"/>
            </a:endParaRPr>
          </a:p>
        </p:txBody>
      </p:sp>
      <p:sp>
        <p:nvSpPr>
          <p:cNvPr id="1048636" name="Slide Number Placeholder 1048635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algn="r"/>
            <a:fld id="{566ABCEB-ACFC-4714-9973-3DA970169C29}" type="slidenum">
              <a:rPr lang="en-US" altLang="en-US" sz="1400">
                <a:latin typeface="Tahoma" pitchFamily="34" charset="0"/>
              </a:rPr>
              <a:pPr lvl="0" algn="r"/>
              <a:t>‹#›</a:t>
            </a:fld>
            <a:endParaRPr lang="en-US" altLang="en-US" sz="1400">
              <a:latin typeface="Tahoma" pitchFamily="34" charset="0"/>
            </a:endParaRPr>
          </a:p>
        </p:txBody>
      </p:sp>
      <p:sp>
        <p:nvSpPr>
          <p:cNvPr id="1048635" name="Footer Placeholder 1048634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algn="ctr"/>
            <a:endParaRPr lang="en-US" altLang="en-US" sz="1400">
              <a:latin typeface="Tahoma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Date Placeholder 1048633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/>
            <a:endParaRPr lang="en-US" altLang="en-US" sz="1400">
              <a:latin typeface="Tahoma" pitchFamily="34" charset="0"/>
            </a:endParaRPr>
          </a:p>
        </p:txBody>
      </p:sp>
      <p:sp>
        <p:nvSpPr>
          <p:cNvPr id="1048636" name="Slide Number Placeholder 1048635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algn="r"/>
            <a:fld id="{566ABCEB-ACFC-4714-9973-3DA970169C29}" type="slidenum">
              <a:rPr lang="en-US" altLang="en-US" sz="1400">
                <a:latin typeface="Tahoma" pitchFamily="34" charset="0"/>
              </a:rPr>
              <a:pPr lvl="0" algn="r"/>
              <a:t>‹#›</a:t>
            </a:fld>
            <a:endParaRPr lang="en-US" altLang="en-US" sz="1400">
              <a:latin typeface="Tahoma" pitchFamily="34" charset="0"/>
            </a:endParaRPr>
          </a:p>
        </p:txBody>
      </p:sp>
      <p:sp>
        <p:nvSpPr>
          <p:cNvPr id="1048635" name="Footer Placeholder 1048634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algn="ctr"/>
            <a:endParaRPr lang="en-US" altLang="en-US" sz="1400">
              <a:latin typeface="Tahoma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7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435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9478" name="Content Placeholder 2"/>
          <p:cNvSpPr>
            <a:spLocks noGrp="1"/>
          </p:cNvSpPr>
          <p:nvPr>
            <p:ph idx="1"/>
          </p:nvPr>
        </p:nvSpPr>
        <p:spPr>
          <a:xfrm>
            <a:off x="3575538" y="273051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9479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34" name="Date Placeholder 1048633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/>
            <a:endParaRPr lang="en-US" altLang="en-US" sz="1400">
              <a:latin typeface="Tahoma" pitchFamily="34" charset="0"/>
            </a:endParaRPr>
          </a:p>
        </p:txBody>
      </p:sp>
      <p:sp>
        <p:nvSpPr>
          <p:cNvPr id="1048636" name="Slide Number Placeholder 1048635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algn="r"/>
            <a:fld id="{566ABCEB-ACFC-4714-9973-3DA970169C29}" type="slidenum">
              <a:rPr lang="en-US" altLang="en-US" sz="1400">
                <a:latin typeface="Tahoma" pitchFamily="34" charset="0"/>
              </a:rPr>
              <a:pPr lvl="0" algn="r"/>
              <a:t>‹#›</a:t>
            </a:fld>
            <a:endParaRPr lang="en-US" altLang="en-US" sz="1400">
              <a:latin typeface="Tahoma" pitchFamily="34" charset="0"/>
            </a:endParaRPr>
          </a:p>
        </p:txBody>
      </p:sp>
      <p:sp>
        <p:nvSpPr>
          <p:cNvPr id="1048635" name="Footer Placeholder 1048634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algn="ctr"/>
            <a:endParaRPr lang="en-US" altLang="en-US" sz="1400">
              <a:latin typeface="Tahoma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Title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9481" name="Picture Placeholder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anose="05000000000000000000" pitchFamily="2" charset="2"/>
              <a:buNone/>
            </a:pP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1049482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34" name="Date Placeholder 1048633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/>
            <a:endParaRPr lang="en-US" altLang="en-US" sz="1400">
              <a:latin typeface="Tahoma" pitchFamily="34" charset="0"/>
            </a:endParaRPr>
          </a:p>
        </p:txBody>
      </p:sp>
      <p:sp>
        <p:nvSpPr>
          <p:cNvPr id="1048636" name="Slide Number Placeholder 1048635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algn="r"/>
            <a:fld id="{566ABCEB-ACFC-4714-9973-3DA970169C29}" type="slidenum">
              <a:rPr lang="en-US" altLang="en-US" sz="1400">
                <a:latin typeface="Tahoma" pitchFamily="34" charset="0"/>
              </a:rPr>
              <a:pPr lvl="0" algn="r"/>
              <a:t>‹#›</a:t>
            </a:fld>
            <a:endParaRPr lang="en-US" altLang="en-US" sz="1400">
              <a:latin typeface="Tahoma" pitchFamily="34" charset="0"/>
            </a:endParaRPr>
          </a:p>
        </p:txBody>
      </p:sp>
      <p:sp>
        <p:nvSpPr>
          <p:cNvPr id="1048635" name="Footer Placeholder 1048634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algn="ctr"/>
            <a:endParaRPr lang="en-US" altLang="en-US" sz="1400">
              <a:latin typeface="Tahoma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9484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34" name="Date Placeholder 1048633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/>
            <a:endParaRPr lang="en-US" altLang="en-US" sz="1400">
              <a:latin typeface="Tahoma" pitchFamily="34" charset="0"/>
            </a:endParaRPr>
          </a:p>
        </p:txBody>
      </p:sp>
      <p:sp>
        <p:nvSpPr>
          <p:cNvPr id="1048636" name="Slide Number Placeholder 1048635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algn="r"/>
            <a:fld id="{566ABCEB-ACFC-4714-9973-3DA970169C29}" type="slidenum">
              <a:rPr lang="en-US" altLang="en-US" sz="1400">
                <a:latin typeface="Tahoma" pitchFamily="34" charset="0"/>
              </a:rPr>
              <a:pPr lvl="0" algn="r"/>
              <a:t>‹#›</a:t>
            </a:fld>
            <a:endParaRPr lang="en-US" altLang="en-US" sz="1400">
              <a:latin typeface="Tahoma" pitchFamily="34" charset="0"/>
            </a:endParaRPr>
          </a:p>
        </p:txBody>
      </p:sp>
      <p:sp>
        <p:nvSpPr>
          <p:cNvPr id="1048635" name="Footer Placeholder 1048634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algn="ctr"/>
            <a:endParaRPr lang="en-US" altLang="en-US" sz="1400">
              <a:latin typeface="Tahoma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5" name="Vertical Title 1"/>
          <p:cNvSpPr>
            <a:spLocks noGrp="1"/>
          </p:cNvSpPr>
          <p:nvPr>
            <p:ph type="title" orient="vert"/>
          </p:nvPr>
        </p:nvSpPr>
        <p:spPr>
          <a:xfrm>
            <a:off x="6610351" y="304800"/>
            <a:ext cx="200025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948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60074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34" name="Date Placeholder 1048633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/>
            <a:endParaRPr lang="en-US" altLang="en-US" sz="1400">
              <a:latin typeface="Tahoma" pitchFamily="34" charset="0"/>
            </a:endParaRPr>
          </a:p>
        </p:txBody>
      </p:sp>
      <p:sp>
        <p:nvSpPr>
          <p:cNvPr id="1048636" name="Slide Number Placeholder 1048635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algn="r"/>
            <a:fld id="{566ABCEB-ACFC-4714-9973-3DA970169C29}" type="slidenum">
              <a:rPr lang="en-US" altLang="en-US" sz="1400">
                <a:latin typeface="Tahoma" pitchFamily="34" charset="0"/>
              </a:rPr>
              <a:pPr lvl="0" algn="r"/>
              <a:t>‹#›</a:t>
            </a:fld>
            <a:endParaRPr lang="en-US" altLang="en-US" sz="1400">
              <a:latin typeface="Tahoma" pitchFamily="34" charset="0"/>
            </a:endParaRPr>
          </a:p>
        </p:txBody>
      </p:sp>
      <p:sp>
        <p:nvSpPr>
          <p:cNvPr id="1048635" name="Footer Placeholder 1048634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algn="ctr"/>
            <a:endParaRPr lang="en-US" altLang="en-US" sz="1400">
              <a:latin typeface="Tahoma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2097151" descr="Anna logo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474912" y="1304925"/>
            <a:ext cx="4279900" cy="4175125"/>
          </a:xfrm>
          <a:prstGeom prst="rect">
            <a:avLst/>
          </a:prstGeom>
          <a:noFill/>
          <a:ln>
            <a:noFill/>
          </a:ln>
        </p:spPr>
      </p:pic>
      <p:sp>
        <p:nvSpPr>
          <p:cNvPr id="1049468" name="Slide Number Placeholder 1049467"/>
          <p:cNvSpPr>
            <a:spLocks noGrp="1"/>
          </p:cNvSpPr>
          <p:nvPr>
            <p:ph type="sldNum" sz="quarter" idx="4"/>
          </p:nvPr>
        </p:nvSpPr>
        <p:spPr>
          <a:xfrm>
            <a:off x="8610600" y="659130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algn="r"/>
            <a:fld id="{566ABCEB-ACFC-4714-9973-3DA970169C29}" type="slidenum">
              <a:rPr lang="en-US" altLang="en-US" sz="1400">
                <a:latin typeface="Tahoma" pitchFamily="34" charset="0"/>
              </a:rPr>
              <a:pPr lvl="0" algn="r"/>
              <a:t>‹#›</a:t>
            </a:fld>
            <a:endParaRPr lang="en-US" altLang="en-US" sz="1400">
              <a:latin typeface="Tahoma" pitchFamily="34" charset="0"/>
            </a:endParaRPr>
          </a:p>
        </p:txBody>
      </p:sp>
      <p:sp>
        <p:nvSpPr>
          <p:cNvPr id="10494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roup 149"/>
          <p:cNvGrpSpPr/>
          <p:nvPr/>
        </p:nvGrpSpPr>
        <p:grpSpPr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51" name="Group 150"/>
            <p:cNvGrpSpPr/>
            <p:nvPr/>
          </p:nvGrpSpPr>
          <p:grpSpPr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1049103" name="Rectangle 1049102"/>
              <p:cNvSpPr/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vert="horz" wrap="none" lIns="91440" tIns="45720" rIns="91440" bIns="45720" anchor="ctr"/>
              <a:lstStyle>
                <a:lvl1pPr marL="0" indent="0" algn="l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sz="18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1pPr>
                <a:lvl2pPr marL="457200" indent="0" algn="l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sz="18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2pPr>
                <a:lvl3pPr marL="914400" indent="0" algn="l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sz="18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3pPr>
                <a:lvl4pPr marL="1371600" indent="0" algn="l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sz="18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4pPr>
                <a:lvl5pPr marL="1828800" indent="0" algn="l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sz="18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5pPr>
              </a:lstStyle>
              <a:p>
                <a:pPr lvl="0"/>
                <a:endParaRPr lang="en-US" altLang="en-US">
                  <a:latin typeface="Tahoma" pitchFamily="34" charset="0"/>
                </a:endParaRPr>
              </a:p>
            </p:txBody>
          </p:sp>
          <p:grpSp>
            <p:nvGrpSpPr>
              <p:cNvPr id="152" name="Group 151"/>
              <p:cNvGrpSpPr/>
              <p:nvPr/>
            </p:nvGrpSpPr>
            <p:grpSpPr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1049104" name="Straight Connector 1049103"/>
                <p:cNvSpPr/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05" name="Straight Connector 1049104"/>
                <p:cNvSpPr/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06" name="Straight Connector 1049105"/>
                <p:cNvSpPr/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07" name="Straight Connector 1049106"/>
                <p:cNvSpPr/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08" name="Straight Connector 1049107"/>
                <p:cNvSpPr/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09" name="Straight Connector 1049108"/>
                <p:cNvSpPr/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10" name="Straight Connector 1049109"/>
                <p:cNvSpPr/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11" name="Straight Connector 1049110"/>
                <p:cNvSpPr/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12" name="Straight Connector 1049111"/>
                <p:cNvSpPr/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13" name="Straight Connector 1049112"/>
                <p:cNvSpPr/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14" name="Straight Connector 1049113"/>
                <p:cNvSpPr/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15" name="Straight Connector 1049114"/>
                <p:cNvSpPr/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16" name="Straight Connector 1049115"/>
                <p:cNvSpPr/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17" name="Straight Connector 1049116"/>
                <p:cNvSpPr/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18" name="Straight Connector 1049117"/>
                <p:cNvSpPr/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19" name="Straight Connector 1049118"/>
                <p:cNvSpPr/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20" name="Straight Connector 1049119"/>
                <p:cNvSpPr/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21" name="Straight Connector 1049120"/>
                <p:cNvSpPr/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22" name="Straight Connector 1049121"/>
                <p:cNvSpPr/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23" name="Straight Connector 1049122"/>
                <p:cNvSpPr/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24" name="Straight Connector 1049123"/>
                <p:cNvSpPr/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25" name="Straight Connector 1049124"/>
                <p:cNvSpPr/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26" name="Straight Connector 1049125"/>
                <p:cNvSpPr/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27" name="Straight Connector 1049126"/>
                <p:cNvSpPr/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28" name="Straight Connector 1049127"/>
                <p:cNvSpPr/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29" name="Straight Connector 1049128"/>
                <p:cNvSpPr/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30" name="Straight Connector 1049129"/>
                <p:cNvSpPr/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31" name="Straight Connector 1049130"/>
                <p:cNvSpPr/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32" name="Straight Connector 1049131"/>
                <p:cNvSpPr/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33" name="Straight Connector 1049132"/>
                <p:cNvSpPr/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34" name="Straight Connector 1049133"/>
                <p:cNvSpPr/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35" name="Straight Connector 1049134"/>
                <p:cNvSpPr/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36" name="Straight Connector 1049135"/>
                <p:cNvSpPr/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37" name="Straight Connector 1049136"/>
                <p:cNvSpPr/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38" name="Straight Connector 1049137"/>
                <p:cNvSpPr/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39" name="Straight Connector 1049138"/>
                <p:cNvSpPr/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40" name="Straight Connector 1049139"/>
                <p:cNvSpPr/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41" name="Straight Connector 1049140"/>
                <p:cNvSpPr/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42" name="Straight Connector 1049141"/>
                <p:cNvSpPr/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43" name="Straight Connector 1049142"/>
                <p:cNvSpPr/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44" name="Straight Connector 1049143"/>
                <p:cNvSpPr/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45" name="Straight Connector 1049144"/>
                <p:cNvSpPr/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46" name="Straight Connector 1049145"/>
                <p:cNvSpPr/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47" name="Straight Connector 1049146"/>
                <p:cNvSpPr/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48" name="Straight Connector 1049147"/>
                <p:cNvSpPr/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49" name="Straight Connector 1049148"/>
                <p:cNvSpPr/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50" name="Straight Connector 1049149"/>
                <p:cNvSpPr/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51" name="Straight Connector 1049150"/>
                <p:cNvSpPr/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52" name="Straight Connector 1049151"/>
                <p:cNvSpPr/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53" name="Straight Connector 1049152"/>
                <p:cNvSpPr/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9154" name="Straight Connector 1049153"/>
                <p:cNvSpPr/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</p:grpSp>
          <p:sp>
            <p:nvSpPr>
              <p:cNvPr id="1049155" name="Straight Connector 1049154"/>
              <p:cNvSpPr/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 cap="flat" cmpd="sng">
                <a:solidFill>
                  <a:schemeClr val="hlink">
                    <a:alpha val="100000"/>
                  </a:schemeClr>
                </a:solidFill>
                <a:prstDash val="solid"/>
                <a:round/>
              </a:ln>
            </p:spPr>
          </p:sp>
        </p:grpSp>
        <p:grpSp>
          <p:nvGrpSpPr>
            <p:cNvPr id="153" name="Group 152"/>
            <p:cNvGrpSpPr/>
            <p:nvPr/>
          </p:nvGrpSpPr>
          <p:grpSpPr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1049156" name="Straight Connector 1049155"/>
              <p:cNvSpPr/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 cap="flat" cmpd="sng">
                <a:solidFill>
                  <a:schemeClr val="hlink">
                    <a:alpha val="100000"/>
                  </a:schemeClr>
                </a:solidFill>
                <a:prstDash val="solid"/>
                <a:round/>
              </a:ln>
            </p:spPr>
          </p:sp>
          <p:sp>
            <p:nvSpPr>
              <p:cNvPr id="1049157" name="Straight Connector 1049156"/>
              <p:cNvSpPr/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 cap="flat" cmpd="sng">
                <a:solidFill>
                  <a:schemeClr val="hlink">
                    <a:alpha val="100000"/>
                  </a:schemeClr>
                </a:solidFill>
                <a:prstDash val="solid"/>
                <a:round/>
              </a:ln>
            </p:spPr>
          </p:sp>
          <p:sp>
            <p:nvSpPr>
              <p:cNvPr id="1049158" name="Straight Connector 1049157"/>
              <p:cNvSpPr/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 cap="flat" cmpd="sng">
                <a:solidFill>
                  <a:schemeClr val="hlink">
                    <a:alpha val="100000"/>
                  </a:schemeClr>
                </a:solidFill>
                <a:prstDash val="solid"/>
                <a:round/>
              </a:ln>
            </p:spPr>
          </p:sp>
          <p:sp>
            <p:nvSpPr>
              <p:cNvPr id="1049159" name="Freeform 1049158"/>
              <p:cNvSpPr/>
              <p:nvPr/>
            </p:nvSpPr>
            <p:spPr bwMode="ltGray">
              <a:xfrm rot="16200000" flipH="1">
                <a:off x="419" y="871"/>
                <a:ext cx="156" cy="157"/>
              </a:xfrm>
              <a:custGeom>
                <a:avLst/>
                <a:gdLst/>
                <a:ahLst/>
                <a:cxnLst/>
                <a:rect l="0" t="0" r="r" b="b"/>
                <a:pathLst>
                  <a:path w="43195" h="43200" fill="none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</a:path>
                </a:pathLst>
              </a:custGeom>
              <a:noFill/>
              <a:ln w="9525" cap="flat" cmpd="sng">
                <a:solidFill>
                  <a:schemeClr val="hlink">
                    <a:alpha val="100000"/>
                  </a:schemeClr>
                </a:solidFill>
                <a:prstDash val="solid"/>
                <a:round/>
              </a:ln>
            </p:spPr>
          </p:sp>
        </p:grpSp>
        <p:grpSp>
          <p:nvGrpSpPr>
            <p:cNvPr id="154" name="Group 153"/>
            <p:cNvGrpSpPr/>
            <p:nvPr/>
          </p:nvGrpSpPr>
          <p:grpSpPr>
            <a:xfrm>
              <a:off x="1480" y="1952"/>
              <a:ext cx="3810" cy="1812"/>
              <a:chOff x="1480" y="1952"/>
              <a:chExt cx="3810" cy="1812"/>
            </a:xfrm>
          </p:grpSpPr>
          <p:sp>
            <p:nvSpPr>
              <p:cNvPr id="1049160" name="Straight Connector 1049159"/>
              <p:cNvSpPr/>
              <p:nvPr/>
            </p:nvSpPr>
            <p:spPr bwMode="ltGray">
              <a:xfrm flipV="1">
                <a:off x="1480" y="3442"/>
                <a:ext cx="3810" cy="0"/>
              </a:xfrm>
              <a:prstGeom prst="line">
                <a:avLst/>
              </a:prstGeom>
              <a:noFill/>
              <a:ln w="9525" cap="flat" cmpd="sng">
                <a:solidFill>
                  <a:schemeClr val="hlink">
                    <a:alpha val="100000"/>
                  </a:schemeClr>
                </a:solidFill>
                <a:prstDash val="solid"/>
                <a:round/>
              </a:ln>
            </p:spPr>
          </p:sp>
          <p:sp>
            <p:nvSpPr>
              <p:cNvPr id="1049161" name="Straight Connector 1049160"/>
              <p:cNvSpPr/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 cap="flat" cmpd="sng">
                <a:solidFill>
                  <a:schemeClr val="hlink">
                    <a:alpha val="100000"/>
                  </a:schemeClr>
                </a:solidFill>
                <a:prstDash val="solid"/>
                <a:round/>
              </a:ln>
            </p:spPr>
          </p:sp>
          <p:sp>
            <p:nvSpPr>
              <p:cNvPr id="1049162" name="Freeform 1049161"/>
              <p:cNvSpPr/>
              <p:nvPr/>
            </p:nvSpPr>
            <p:spPr bwMode="ltGray">
              <a:xfrm rot="5400000">
                <a:off x="5096" y="3358"/>
                <a:ext cx="156" cy="157"/>
              </a:xfrm>
              <a:custGeom>
                <a:avLst/>
                <a:gdLst/>
                <a:ahLst/>
                <a:cxnLst/>
                <a:rect l="0" t="0" r="r" b="b"/>
                <a:pathLst>
                  <a:path w="43195" h="43200" fill="none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</a:path>
                </a:pathLst>
              </a:custGeom>
              <a:noFill/>
              <a:ln w="9525" cap="flat" cmpd="sng">
                <a:solidFill>
                  <a:schemeClr val="hlink">
                    <a:alpha val="100000"/>
                  </a:schemeClr>
                </a:solidFill>
                <a:prstDash val="solid"/>
                <a:round/>
              </a:ln>
            </p:spPr>
          </p:sp>
        </p:grpSp>
      </p:grpSp>
      <p:sp>
        <p:nvSpPr>
          <p:cNvPr id="1049165" name="Date Placeholder 1049164"/>
          <p:cNvSpPr>
            <a:spLocks noGrp="1"/>
          </p:cNvSpPr>
          <p:nvPr>
            <p:ph type="dt" sz="quarter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/>
            <a:endParaRPr lang="en-US" altLang="en-US" sz="1400">
              <a:latin typeface="Tahoma" pitchFamily="34" charset="0"/>
            </a:endParaRPr>
          </a:p>
        </p:txBody>
      </p:sp>
      <p:sp>
        <p:nvSpPr>
          <p:cNvPr id="1049166" name="Footer Placeholder 1049165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algn="ctr"/>
            <a:endParaRPr lang="en-US" altLang="en-US" sz="1400">
              <a:latin typeface="Tahoma" pitchFamily="34" charset="0"/>
            </a:endParaRPr>
          </a:p>
        </p:txBody>
      </p:sp>
      <p:sp>
        <p:nvSpPr>
          <p:cNvPr id="1049167" name="Slide Number Placeholder 1049166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algn="r"/>
            <a:fld id="{566ABCEB-ACFC-4714-9973-3DA970169C29}" type="slidenum">
              <a:rPr lang="en-US" altLang="en-US" sz="1400">
                <a:latin typeface="Tahoma" pitchFamily="34" charset="0"/>
              </a:rPr>
              <a:pPr lvl="0" algn="r"/>
              <a:t>‹#›</a:t>
            </a:fld>
            <a:endParaRPr lang="en-US" altLang="en-US" sz="1400">
              <a:latin typeface="Tahoma" pitchFamily="34" charset="0"/>
            </a:endParaRPr>
          </a:p>
        </p:txBody>
      </p:sp>
      <p:sp>
        <p:nvSpPr>
          <p:cNvPr id="1049169" name="Rectangle 58" descr="Rectangle: Click to edit Master text styles Second level Third level Fourth level 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49168" name="Rectangle 57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7" name="Title 1"/>
          <p:cNvSpPr>
            <a:spLocks noGrp="1"/>
          </p:cNvSpPr>
          <p:nvPr>
            <p:ph type="title"/>
          </p:nvPr>
        </p:nvSpPr>
        <p:spPr>
          <a:xfrm>
            <a:off x="1150939" y="617538"/>
            <a:ext cx="779303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9488" name="Chart Placeholder 2"/>
          <p:cNvSpPr>
            <a:spLocks noGrp="1"/>
          </p:cNvSpPr>
          <p:nvPr>
            <p:ph type="chart" sz="half" idx="1"/>
          </p:nvPr>
        </p:nvSpPr>
        <p:spPr>
          <a:xfrm>
            <a:off x="1182688" y="2017713"/>
            <a:ext cx="3810000" cy="41148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</a:pP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icon to add chart</a:t>
            </a:r>
          </a:p>
        </p:txBody>
      </p:sp>
      <p:sp>
        <p:nvSpPr>
          <p:cNvPr id="1049489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34" name="Date Placeholder 1048633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/>
            <a:endParaRPr lang="en-US" altLang="en-US" sz="1400">
              <a:latin typeface="Tahoma" pitchFamily="34" charset="0"/>
            </a:endParaRPr>
          </a:p>
        </p:txBody>
      </p:sp>
      <p:sp>
        <p:nvSpPr>
          <p:cNvPr id="1048636" name="Slide Number Placeholder 1048635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algn="r"/>
            <a:fld id="{566ABCEB-ACFC-4714-9973-3DA970169C29}" type="slidenum">
              <a:rPr lang="en-US" altLang="en-US" sz="1400">
                <a:latin typeface="Tahoma" pitchFamily="34" charset="0"/>
              </a:rPr>
              <a:pPr lvl="0" algn="r"/>
              <a:t>‹#›</a:t>
            </a:fld>
            <a:endParaRPr lang="en-US" altLang="en-US" sz="1400">
              <a:latin typeface="Tahoma" pitchFamily="34" charset="0"/>
            </a:endParaRPr>
          </a:p>
        </p:txBody>
      </p:sp>
      <p:sp>
        <p:nvSpPr>
          <p:cNvPr id="1048635" name="Footer Placeholder 1048634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algn="ctr"/>
            <a:endParaRPr lang="en-US" altLang="en-US" sz="1400">
              <a:latin typeface="Tahoma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26" name="Group 25"/>
            <p:cNvGrpSpPr/>
            <p:nvPr/>
          </p:nvGrpSpPr>
          <p:grpSpPr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1048576" name="Straight Connector 1048575"/>
                <p:cNvSpPr/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577" name="Straight Connector 1048576"/>
                <p:cNvSpPr/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578" name="Straight Connector 1048577"/>
                <p:cNvSpPr/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579" name="Straight Connector 1048578"/>
                <p:cNvSpPr/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580" name="Straight Connector 1048579"/>
                <p:cNvSpPr/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581" name="Straight Connector 1048580"/>
                <p:cNvSpPr/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582" name="Straight Connector 1048581"/>
                <p:cNvSpPr/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583" name="Straight Connector 1048582"/>
                <p:cNvSpPr/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584" name="Straight Connector 1048583"/>
                <p:cNvSpPr/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585" name="Straight Connector 1048584"/>
                <p:cNvSpPr/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586" name="Straight Connector 1048585"/>
                <p:cNvSpPr/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587" name="Straight Connector 1048586"/>
                <p:cNvSpPr/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588" name="Straight Connector 1048587"/>
                <p:cNvSpPr/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589" name="Straight Connector 1048588"/>
                <p:cNvSpPr/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590" name="Straight Connector 1048589"/>
                <p:cNvSpPr/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591" name="Straight Connector 1048590"/>
                <p:cNvSpPr/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592" name="Straight Connector 1048591"/>
                <p:cNvSpPr/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593" name="Straight Connector 1048592"/>
                <p:cNvSpPr/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594" name="Straight Connector 1048593"/>
                <p:cNvSpPr/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595" name="Straight Connector 1048594"/>
                <p:cNvSpPr/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596" name="Straight Connector 1048595"/>
                <p:cNvSpPr/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597" name="Straight Connector 1048596"/>
                <p:cNvSpPr/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</p:grpSp>
          <p:grpSp>
            <p:nvGrpSpPr>
              <p:cNvPr id="28" name="Group 27"/>
              <p:cNvGrpSpPr/>
              <p:nvPr/>
            </p:nvGrpSpPr>
            <p:grpSpPr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1048598" name="Straight Connector 1048597"/>
                <p:cNvSpPr/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599" name="Straight Connector 1048598"/>
                <p:cNvSpPr/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600" name="Straight Connector 1048599"/>
                <p:cNvSpPr/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601" name="Straight Connector 1048600"/>
                <p:cNvSpPr/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602" name="Straight Connector 1048601"/>
                <p:cNvSpPr/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603" name="Straight Connector 1048602"/>
                <p:cNvSpPr/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604" name="Straight Connector 1048603"/>
                <p:cNvSpPr/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605" name="Straight Connector 1048604"/>
                <p:cNvSpPr/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606" name="Straight Connector 1048605"/>
                <p:cNvSpPr/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607" name="Straight Connector 1048606"/>
                <p:cNvSpPr/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608" name="Straight Connector 1048607"/>
                <p:cNvSpPr/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609" name="Straight Connector 1048608"/>
                <p:cNvSpPr/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610" name="Straight Connector 1048609"/>
                <p:cNvSpPr/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611" name="Straight Connector 1048610"/>
                <p:cNvSpPr/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612" name="Straight Connector 1048611"/>
                <p:cNvSpPr/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613" name="Straight Connector 1048612"/>
                <p:cNvSpPr/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614" name="Straight Connector 1048613"/>
                <p:cNvSpPr/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615" name="Straight Connector 1048614"/>
                <p:cNvSpPr/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616" name="Straight Connector 1048615"/>
                <p:cNvSpPr/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617" name="Straight Connector 1048616"/>
                <p:cNvSpPr/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618" name="Straight Connector 1048617"/>
                <p:cNvSpPr/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619" name="Straight Connector 1048618"/>
                <p:cNvSpPr/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620" name="Straight Connector 1048619"/>
                <p:cNvSpPr/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621" name="Straight Connector 1048620"/>
                <p:cNvSpPr/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622" name="Straight Connector 1048621"/>
                <p:cNvSpPr/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623" name="Straight Connector 1048622"/>
                <p:cNvSpPr/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624" name="Straight Connector 1048623"/>
                <p:cNvSpPr/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625" name="Straight Connector 1048624"/>
                <p:cNvSpPr/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  <p:sp>
              <p:nvSpPr>
                <p:cNvPr id="1048626" name="Straight Connector 1048625"/>
                <p:cNvSpPr/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 cap="flat" cmpd="sng">
                  <a:prstDash val="solid"/>
                  <a:round/>
                </a:ln>
              </p:spPr>
            </p:sp>
          </p:grpSp>
        </p:grpSp>
        <p:sp>
          <p:nvSpPr>
            <p:cNvPr id="1048627" name="Rectangle 1048626" descr="60%"/>
            <p:cNvSpPr/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lt1"/>
              </a:bgClr>
            </a:pattFill>
            <a:ln>
              <a:noFill/>
            </a:ln>
          </p:spPr>
          <p:txBody>
            <a:bodyPr vert="horz" wrap="none" lIns="91440" tIns="45720" rIns="91440" bIns="45720" anchor="ctr"/>
            <a:lstStyle>
              <a:lvl1pPr marL="0" indent="0" algn="l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sz="1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457200" indent="0" algn="l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sz="1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914400" indent="0" algn="l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sz="1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371600" indent="0" algn="l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sz="1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1828800" indent="0" algn="l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sz="1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lvl="0" algn="ctr"/>
              <a:endParaRPr lang="en-US" altLang="en-US">
                <a:latin typeface="Tahoma" pitchFamily="34" charset="0"/>
              </a:endParaRPr>
            </a:p>
          </p:txBody>
        </p:sp>
        <p:sp>
          <p:nvSpPr>
            <p:cNvPr id="1048628" name="Straight Connector 1048627"/>
            <p:cNvSpPr/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 cap="flat" cmpd="sng">
              <a:solidFill>
                <a:schemeClr val="hlink">
                  <a:alpha val="100000"/>
                </a:schemeClr>
              </a:solidFill>
              <a:prstDash val="solid"/>
              <a:round/>
            </a:ln>
          </p:spPr>
        </p:sp>
        <p:grpSp>
          <p:nvGrpSpPr>
            <p:cNvPr id="29" name="Group 28"/>
            <p:cNvGrpSpPr/>
            <p:nvPr/>
          </p:nvGrpSpPr>
          <p:grpSpPr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1048629" name="Straight Connector 1048628"/>
              <p:cNvSpPr/>
              <p:nvPr/>
            </p:nvSpPr>
            <p:spPr bwMode="ltGray">
              <a:xfrm flipH="1">
                <a:off x="96" y="1038"/>
                <a:ext cx="2200" cy="0"/>
              </a:xfrm>
              <a:prstGeom prst="line">
                <a:avLst/>
              </a:prstGeom>
              <a:noFill/>
              <a:ln w="9525" cap="flat" cmpd="sng">
                <a:solidFill>
                  <a:schemeClr val="hlink">
                    <a:alpha val="100000"/>
                  </a:schemeClr>
                </a:solidFill>
                <a:prstDash val="solid"/>
                <a:round/>
              </a:ln>
            </p:spPr>
          </p:sp>
          <p:sp>
            <p:nvSpPr>
              <p:cNvPr id="1048630" name="Straight Connector 1048629"/>
              <p:cNvSpPr/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 cap="flat" cmpd="sng">
                <a:solidFill>
                  <a:schemeClr val="hlink">
                    <a:alpha val="100000"/>
                  </a:schemeClr>
                </a:solidFill>
                <a:prstDash val="solid"/>
                <a:round/>
              </a:ln>
            </p:spPr>
          </p:sp>
          <p:sp>
            <p:nvSpPr>
              <p:cNvPr id="1048631" name="Freeform 1048630"/>
              <p:cNvSpPr/>
              <p:nvPr/>
            </p:nvSpPr>
            <p:spPr bwMode="ltGray">
              <a:xfrm flipH="1">
                <a:off x="218" y="916"/>
                <a:ext cx="238" cy="240"/>
              </a:xfrm>
              <a:custGeom>
                <a:avLst/>
                <a:gdLst/>
                <a:ahLst/>
                <a:cxnLst/>
                <a:rect l="0" t="0" r="r" b="b"/>
                <a:pathLst>
                  <a:path w="43195" h="43200" fill="none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</a:path>
                </a:pathLst>
              </a:custGeom>
              <a:noFill/>
              <a:ln w="9525" cap="flat" cmpd="sng">
                <a:solidFill>
                  <a:schemeClr val="hlink">
                    <a:alpha val="100000"/>
                  </a:schemeClr>
                </a:solidFill>
                <a:prstDash val="solid"/>
                <a:round/>
              </a:ln>
            </p:spPr>
          </p:sp>
        </p:grpSp>
      </p:grpSp>
      <p:sp>
        <p:nvSpPr>
          <p:cNvPr id="1048632" name="Title Placeholder 104863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48633" name="Text Placeholder 1048632" descr="Rectangle: Click to edit Master text styles Second level Third level Fourth level Fifth level"/>
          <p:cNvSpPr>
            <a:spLocks noGrp="1"/>
          </p:cNvSpPr>
          <p:nvPr>
            <p:ph type="body" idx="1"/>
          </p:nvPr>
        </p:nvSpPr>
        <p:spPr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48634" name="Date Placeholder 1048633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/>
            <a:endParaRPr lang="en-US" altLang="en-US" sz="1400">
              <a:latin typeface="Tahoma" pitchFamily="34" charset="0"/>
            </a:endParaRPr>
          </a:p>
        </p:txBody>
      </p:sp>
      <p:sp>
        <p:nvSpPr>
          <p:cNvPr id="1048635" name="Footer Placeholder 1048634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algn="ctr"/>
            <a:endParaRPr lang="en-US" altLang="en-US" sz="1400">
              <a:latin typeface="Tahoma" pitchFamily="34" charset="0"/>
            </a:endParaRPr>
          </a:p>
        </p:txBody>
      </p:sp>
      <p:sp>
        <p:nvSpPr>
          <p:cNvPr id="1048636" name="Slide Number Placeholder 1048635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algn="r"/>
            <a:fld id="{566ABCEB-ACFC-4714-9973-3DA970169C29}" type="slidenum">
              <a:rPr lang="en-US" altLang="en-US" sz="1400">
                <a:latin typeface="Tahoma" pitchFamily="34" charset="0"/>
              </a:rPr>
              <a:pPr lvl="0" algn="r"/>
              <a:t>‹#›</a:t>
            </a:fld>
            <a:endParaRPr lang="en-US" altLang="en-US" sz="1400">
              <a:latin typeface="Tahoma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 Light"/>
          <a:ea typeface="宋体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Calibri"/>
          <a:ea typeface="宋体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anose="05000000000000000000" pitchFamily="2" charset="2"/>
        <a:buChar char="n"/>
        <a:defRPr sz="2800">
          <a:solidFill>
            <a:schemeClr val="tx1"/>
          </a:solidFill>
          <a:latin typeface="Calibri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anose="05000000000000000000" pitchFamily="2" charset="2"/>
        <a:buChar char="w"/>
        <a:defRPr sz="2400">
          <a:solidFill>
            <a:schemeClr val="tx1"/>
          </a:solidFill>
          <a:latin typeface="Calibri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Calibri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Calibri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Calibri"/>
          <a:ea typeface="宋体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Calibri"/>
          <a:ea typeface="宋体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Calibri"/>
          <a:ea typeface="宋体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Calibri"/>
          <a:ea typeface="宋体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Calibri"/>
          <a:ea typeface="宋体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61" name="Content Placeholder 1051260"/>
          <p:cNvSpPr>
            <a:spLocks noGrp="1"/>
          </p:cNvSpPr>
          <p:nvPr>
            <p:ph idx="1"/>
          </p:nvPr>
        </p:nvSpPr>
        <p:spPr>
          <a:xfrm>
            <a:off x="838200" y="3016968"/>
            <a:ext cx="7772400" cy="3002832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Subject </a:t>
            </a:r>
            <a:r>
              <a:rPr lang="en-US" dirty="0"/>
              <a:t>Code : CS8501</a:t>
            </a:r>
          </a:p>
          <a:p>
            <a:r>
              <a:rPr lang="en-US" dirty="0"/>
              <a:t>Subject Name: Theory of Computation</a:t>
            </a:r>
          </a:p>
          <a:p>
            <a:r>
              <a:rPr lang="en-US" dirty="0"/>
              <a:t>Faculty Name : </a:t>
            </a:r>
            <a:r>
              <a:rPr lang="en-US" dirty="0" err="1"/>
              <a:t>S.S.Kiruthika</a:t>
            </a:r>
            <a:r>
              <a:rPr lang="en-US" dirty="0"/>
              <a:t>, AP/CSE</a:t>
            </a:r>
          </a:p>
        </p:txBody>
      </p:sp>
      <p:sp>
        <p:nvSpPr>
          <p:cNvPr id="1051256" name="Title 1051255"/>
          <p:cNvSpPr>
            <a:spLocks noGrp="1"/>
          </p:cNvSpPr>
          <p:nvPr>
            <p:ph type="title"/>
          </p:nvPr>
        </p:nvSpPr>
        <p:spPr>
          <a:xfrm>
            <a:off x="685800" y="1873967"/>
            <a:ext cx="7772400" cy="1143000"/>
          </a:xfrm>
        </p:spPr>
        <p:txBody>
          <a:bodyPr/>
          <a:lstStyle/>
          <a:p>
            <a:pPr algn="ctr"/>
            <a:r>
              <a:rPr lang="en-US" sz="2800" b="1" dirty="0"/>
              <a:t>KNOWLEDGE INSTITUTE OF TECHNOLOGY</a:t>
            </a:r>
            <a:r>
              <a:rPr lang="en-US" b="1" dirty="0"/>
              <a:t/>
            </a:r>
            <a:br>
              <a:rPr lang="en-US" b="1" dirty="0"/>
            </a:br>
            <a:r>
              <a:rPr lang="en-US" sz="1800" dirty="0"/>
              <a:t>DEPARTMENT OF COMPUTER SCIENCE AND ENGINEERING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65" name="Title 1051264"/>
          <p:cNvSpPr>
            <a:spLocks noGrp="1"/>
          </p:cNvSpPr>
          <p:nvPr>
            <p:ph type="title"/>
          </p:nvPr>
        </p:nvSpPr>
        <p:spPr>
          <a:xfrm>
            <a:off x="685800" y="1545117"/>
            <a:ext cx="7772400" cy="3347541"/>
          </a:xfrm>
        </p:spPr>
        <p:txBody>
          <a:bodyPr/>
          <a:lstStyle/>
          <a:p>
            <a:pPr algn="ctr"/>
            <a:r>
              <a:rPr lang="en-US" b="1"/>
              <a:t>UNIT 3</a:t>
            </a:r>
            <a:br>
              <a:rPr lang="en-US" b="1"/>
            </a:br>
            <a:r>
              <a:rPr lang="en-US" b="1"/>
              <a:t>CONTEXT FREE GRAMMAR AND LANGUAGES</a:t>
            </a:r>
            <a:br>
              <a:rPr lang="en-US" b="1"/>
            </a:br>
            <a:r>
              <a:rPr lang="en-US" sz="4300" b="1"/>
              <a:t>Push Down Automata</a:t>
            </a:r>
            <a:br>
              <a:rPr lang="en-US" sz="4300" b="1"/>
            </a:br>
            <a:r>
              <a:rPr lang="en-US" sz="4300" b="1"/>
              <a:t>(PDA)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Title 1048646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pitchFamily="34" charset="0"/>
                <a:sym typeface="Arial" pitchFamily="34" charset="0"/>
              </a:defRPr>
            </a:lvl1pPr>
          </a:lstStyle>
          <a:p>
            <a:pPr lvl="0" eaLnBrk="1" latinLnBrk="1" hangingPunct="1"/>
            <a:r>
              <a:rPr lang="en-US" altLang="en-US"/>
              <a:t>PDA - the automata for CFLs</a:t>
            </a:r>
          </a:p>
        </p:txBody>
      </p:sp>
      <p:sp>
        <p:nvSpPr>
          <p:cNvPr id="1048648" name="Content Placeholder 1048647" descr="Rectangle: Click to edit Master text styles Second level Third level Fourth level Fifth level"/>
          <p:cNvSpPr>
            <a:spLocks noGrp="1"/>
          </p:cNvSpPr>
          <p:nvPr>
            <p:ph idx="1"/>
          </p:nvPr>
        </p:nvSpPr>
        <p:spPr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eaLnBrk="1" latinLnBrk="1" hangingPunct="1"/>
            <a:r>
              <a:rPr lang="en-US" altLang="en-US"/>
              <a:t>What is?</a:t>
            </a:r>
          </a:p>
          <a:p>
            <a:pPr lvl="1" eaLnBrk="1" latinLnBrk="1" hangingPunct="1"/>
            <a:r>
              <a:rPr lang="en-US" altLang="en-US"/>
              <a:t>FA to Reg Lang, 	PDA is to CFL</a:t>
            </a:r>
          </a:p>
          <a:p>
            <a:pPr lvl="0" eaLnBrk="1" latinLnBrk="1" hangingPunct="1"/>
            <a:r>
              <a:rPr lang="en-US" altLang="en-US"/>
              <a:t>PDA == [</a:t>
            </a:r>
            <a:r>
              <a:rPr lang="en-US" altLang="en-US" sz="2600"/>
              <a:t> </a:t>
            </a:r>
            <a:r>
              <a:rPr lang="en-US" altLang="en-US" sz="2600"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2600"/>
              <a:t> </a:t>
            </a:r>
            <a:r>
              <a:rPr lang="en-US" altLang="en-US"/>
              <a:t>-NFA + “a stack” ]</a:t>
            </a:r>
          </a:p>
          <a:p>
            <a:pPr lvl="0" eaLnBrk="1" latinLnBrk="1" hangingPunct="1"/>
            <a:r>
              <a:rPr lang="en-US" altLang="en-US"/>
              <a:t>Why a stack?</a:t>
            </a:r>
          </a:p>
          <a:p>
            <a:pPr lvl="0" eaLnBrk="1" latinLnBrk="1" hangingPunct="1"/>
            <a:endParaRPr lang="en-US" altLang="en-US"/>
          </a:p>
        </p:txBody>
      </p:sp>
      <p:sp>
        <p:nvSpPr>
          <p:cNvPr id="1048649" name="TextBox 1048648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3</a:t>
            </a:fld>
            <a:endParaRPr lang="en-US" altLang="en-US" sz="1400">
              <a:ea typeface="ＭＳ Ｐゴシック" pitchFamily="34" charset="-128"/>
            </a:endParaRPr>
          </a:p>
        </p:txBody>
      </p:sp>
      <p:sp>
        <p:nvSpPr>
          <p:cNvPr id="1048650" name="Straight Connector 1048649"/>
          <p:cNvSpPr/>
          <p:nvPr/>
        </p:nvSpPr>
        <p:spPr>
          <a:xfrm>
            <a:off x="2514600" y="5105400"/>
            <a:ext cx="685800" cy="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8651" name="Rounded Rectangle 1048650"/>
          <p:cNvSpPr/>
          <p:nvPr/>
        </p:nvSpPr>
        <p:spPr>
          <a:xfrm>
            <a:off x="3276600" y="4800600"/>
            <a:ext cx="1905000" cy="609600"/>
          </a:xfrm>
          <a:prstGeom prst="roundRect">
            <a:avLst/>
          </a:prstGeom>
          <a:solidFill>
            <a:schemeClr val="accent1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ctr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ctr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-NFA</a:t>
            </a:r>
          </a:p>
        </p:txBody>
      </p:sp>
      <p:sp>
        <p:nvSpPr>
          <p:cNvPr id="1048652" name="Straight Connector 1048651"/>
          <p:cNvSpPr/>
          <p:nvPr/>
        </p:nvSpPr>
        <p:spPr>
          <a:xfrm>
            <a:off x="5181600" y="5105400"/>
            <a:ext cx="533400" cy="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8653" name="Straight Connector 1048652"/>
          <p:cNvSpPr/>
          <p:nvPr/>
        </p:nvSpPr>
        <p:spPr>
          <a:xfrm>
            <a:off x="3810000" y="5715000"/>
            <a:ext cx="0" cy="68580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</p:sp>
      <p:sp>
        <p:nvSpPr>
          <p:cNvPr id="1048654" name="Straight Connector 1048653"/>
          <p:cNvSpPr/>
          <p:nvPr/>
        </p:nvSpPr>
        <p:spPr>
          <a:xfrm>
            <a:off x="3810000" y="6400800"/>
            <a:ext cx="457200" cy="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</p:sp>
      <p:sp>
        <p:nvSpPr>
          <p:cNvPr id="1048655" name="Straight Connector 1048654"/>
          <p:cNvSpPr/>
          <p:nvPr/>
        </p:nvSpPr>
        <p:spPr>
          <a:xfrm>
            <a:off x="3810000" y="6019800"/>
            <a:ext cx="457200" cy="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</p:sp>
      <p:sp>
        <p:nvSpPr>
          <p:cNvPr id="1048656" name="Straight Connector 1048655"/>
          <p:cNvSpPr/>
          <p:nvPr/>
        </p:nvSpPr>
        <p:spPr>
          <a:xfrm>
            <a:off x="3810000" y="6096000"/>
            <a:ext cx="457200" cy="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</p:sp>
      <p:sp>
        <p:nvSpPr>
          <p:cNvPr id="1048657" name="Straight Connector 1048656"/>
          <p:cNvSpPr/>
          <p:nvPr/>
        </p:nvSpPr>
        <p:spPr>
          <a:xfrm>
            <a:off x="3810000" y="6172200"/>
            <a:ext cx="457200" cy="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</p:sp>
      <p:sp>
        <p:nvSpPr>
          <p:cNvPr id="1048658" name="Straight Connector 1048657"/>
          <p:cNvSpPr/>
          <p:nvPr/>
        </p:nvSpPr>
        <p:spPr>
          <a:xfrm>
            <a:off x="3810000" y="6248400"/>
            <a:ext cx="457200" cy="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</p:sp>
      <p:sp>
        <p:nvSpPr>
          <p:cNvPr id="1048659" name="Straight Connector 1048658"/>
          <p:cNvSpPr/>
          <p:nvPr/>
        </p:nvSpPr>
        <p:spPr>
          <a:xfrm>
            <a:off x="3810000" y="6324600"/>
            <a:ext cx="457200" cy="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</p:sp>
      <p:sp>
        <p:nvSpPr>
          <p:cNvPr id="1048660" name="Straight Connector 1048659"/>
          <p:cNvSpPr/>
          <p:nvPr/>
        </p:nvSpPr>
        <p:spPr>
          <a:xfrm>
            <a:off x="4267200" y="5715000"/>
            <a:ext cx="0" cy="68580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</p:sp>
      <p:sp>
        <p:nvSpPr>
          <p:cNvPr id="1048661" name="Straight Connector 1048660"/>
          <p:cNvSpPr/>
          <p:nvPr/>
        </p:nvSpPr>
        <p:spPr>
          <a:xfrm>
            <a:off x="4038600" y="5486400"/>
            <a:ext cx="0" cy="45720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headEnd type="triangle" w="med" len="med"/>
            <a:tailEnd type="triangle" w="med" len="med"/>
          </a:ln>
        </p:spPr>
      </p:sp>
      <p:sp>
        <p:nvSpPr>
          <p:cNvPr id="1048662" name="TextBox 1048661"/>
          <p:cNvSpPr txBox="1"/>
          <p:nvPr/>
        </p:nvSpPr>
        <p:spPr>
          <a:xfrm>
            <a:off x="4327525" y="6038850"/>
            <a:ext cx="4018280" cy="3962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A stack filled with “stack symbols”</a:t>
            </a:r>
          </a:p>
        </p:txBody>
      </p:sp>
      <p:sp>
        <p:nvSpPr>
          <p:cNvPr id="1048663" name="TextBox 1048662"/>
          <p:cNvSpPr txBox="1"/>
          <p:nvPr/>
        </p:nvSpPr>
        <p:spPr>
          <a:xfrm>
            <a:off x="1812925" y="4895850"/>
            <a:ext cx="830580" cy="7010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Input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string</a:t>
            </a:r>
          </a:p>
        </p:txBody>
      </p:sp>
      <p:sp>
        <p:nvSpPr>
          <p:cNvPr id="1048664" name="TextBox 1048663"/>
          <p:cNvSpPr txBox="1"/>
          <p:nvPr/>
        </p:nvSpPr>
        <p:spPr>
          <a:xfrm>
            <a:off x="5699125" y="4895850"/>
            <a:ext cx="1719580" cy="3962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Accept/reject</a:t>
            </a:r>
          </a:p>
        </p:txBody>
      </p:sp>
      <p:sp>
        <p:nvSpPr>
          <p:cNvPr id="1048665" name="TextBox 1048664"/>
          <p:cNvSpPr txBox="1"/>
          <p:nvPr/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1400" dirty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Title 1048672"/>
          <p:cNvSpPr>
            <a:spLocks noGrp="1"/>
          </p:cNvSpPr>
          <p:nvPr>
            <p:ph type="title"/>
          </p:nvPr>
        </p:nvSpPr>
        <p:spPr>
          <a:xfrm>
            <a:off x="609600" y="304800"/>
            <a:ext cx="8153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pitchFamily="34" charset="0"/>
                <a:sym typeface="Arial" pitchFamily="34" charset="0"/>
              </a:defRPr>
            </a:lvl1pPr>
          </a:lstStyle>
          <a:p>
            <a:pPr lvl="0" eaLnBrk="1" latinLnBrk="1" hangingPunct="1"/>
            <a:r>
              <a:rPr lang="en-US" altLang="en-US" sz="4000"/>
              <a:t>Pushdown Automata - Definition</a:t>
            </a:r>
          </a:p>
        </p:txBody>
      </p:sp>
      <p:sp>
        <p:nvSpPr>
          <p:cNvPr id="1048674" name="Content Placeholder 1048673" descr="Rectangle: Click to edit Master text styles Second level Third level Fourth level Fifth level"/>
          <p:cNvSpPr>
            <a:spLocks noGrp="1"/>
          </p:cNvSpPr>
          <p:nvPr>
            <p:ph idx="1"/>
          </p:nvPr>
        </p:nvSpPr>
        <p:spPr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eaLnBrk="1" latinLnBrk="1" hangingPunct="1"/>
            <a:r>
              <a:rPr lang="en-US" altLang="en-US" sz="2800"/>
              <a:t>A PDA P := ( Q,∑,</a:t>
            </a:r>
            <a:r>
              <a:rPr lang="en-US" altLang="en-US" sz="2800">
                <a:solidFill>
                  <a:srgbClr val="FF0000"/>
                </a:solidFill>
                <a:sym typeface="Symbol" pitchFamily="18" charset="2"/>
              </a:rPr>
              <a:t></a:t>
            </a:r>
            <a:r>
              <a:rPr lang="en-US" altLang="en-US" sz="2800">
                <a:solidFill>
                  <a:srgbClr val="FF0000"/>
                </a:solidFill>
              </a:rPr>
              <a:t>, </a:t>
            </a:r>
            <a:r>
              <a:rPr lang="el-GR" altLang="en-US" sz="2800">
                <a:solidFill>
                  <a:srgbClr val="FF0000"/>
                </a:solidFill>
                <a:ea typeface="Tahoma" pitchFamily="34" charset="0"/>
              </a:rPr>
              <a:t>δ</a:t>
            </a:r>
            <a:r>
              <a:rPr lang="el-GR" altLang="en-US" sz="2800">
                <a:ea typeface="Tahoma" pitchFamily="34" charset="0"/>
              </a:rPr>
              <a:t>,q</a:t>
            </a:r>
            <a:r>
              <a:rPr lang="el-GR" altLang="en-US" sz="2800" baseline="-25000">
                <a:ea typeface="Tahoma" pitchFamily="34" charset="0"/>
              </a:rPr>
              <a:t>0</a:t>
            </a:r>
            <a:r>
              <a:rPr lang="el-GR" altLang="en-US" sz="2800">
                <a:ea typeface="Tahoma" pitchFamily="34" charset="0"/>
              </a:rPr>
              <a:t>,</a:t>
            </a:r>
            <a:r>
              <a:rPr lang="el-GR" altLang="en-US" sz="2800">
                <a:solidFill>
                  <a:srgbClr val="FF0000"/>
                </a:solidFill>
                <a:ea typeface="Tahoma" pitchFamily="34" charset="0"/>
              </a:rPr>
              <a:t>Z</a:t>
            </a:r>
            <a:r>
              <a:rPr lang="el-GR" altLang="en-US" sz="2800" baseline="-25000">
                <a:solidFill>
                  <a:srgbClr val="FF0000"/>
                </a:solidFill>
                <a:ea typeface="Tahoma" pitchFamily="34" charset="0"/>
              </a:rPr>
              <a:t>0</a:t>
            </a:r>
            <a:r>
              <a:rPr lang="el-GR" altLang="en-US" sz="2800">
                <a:ea typeface="Tahoma" pitchFamily="34" charset="0"/>
              </a:rPr>
              <a:t>,F</a:t>
            </a:r>
            <a:r>
              <a:rPr lang="en-US" altLang="en-US" sz="2800"/>
              <a:t> ):</a:t>
            </a:r>
          </a:p>
          <a:p>
            <a:pPr lvl="1" eaLnBrk="1" latinLnBrk="1" hangingPunct="1"/>
            <a:r>
              <a:rPr lang="en-US" altLang="en-US" sz="2400"/>
              <a:t>Q: 	states of the </a:t>
            </a:r>
            <a:r>
              <a:rPr lang="en-US" altLang="en-US" sz="2400"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2400"/>
              <a:t>-NFA</a:t>
            </a:r>
          </a:p>
          <a:p>
            <a:pPr lvl="1" eaLnBrk="1" latinLnBrk="1" hangingPunct="1"/>
            <a:r>
              <a:rPr lang="en-US" altLang="en-US" sz="2400"/>
              <a:t>∑: 	input alphabet</a:t>
            </a:r>
          </a:p>
          <a:p>
            <a:pPr lvl="1" eaLnBrk="1" latinLnBrk="1" hangingPunct="1"/>
            <a:r>
              <a:rPr lang="en-US" altLang="en-US" sz="2400">
                <a:solidFill>
                  <a:srgbClr val="FF0000"/>
                </a:solidFill>
                <a:sym typeface="Symbol" pitchFamily="18" charset="2"/>
              </a:rPr>
              <a:t></a:t>
            </a:r>
            <a:r>
              <a:rPr lang="en-US" altLang="en-US" sz="2400">
                <a:solidFill>
                  <a:srgbClr val="FF0000"/>
                </a:solidFill>
              </a:rPr>
              <a:t> :	stack symbols </a:t>
            </a:r>
          </a:p>
          <a:p>
            <a:pPr lvl="1" eaLnBrk="1" latinLnBrk="1" hangingPunct="1"/>
            <a:r>
              <a:rPr lang="el-GR" altLang="en-US" sz="2400">
                <a:solidFill>
                  <a:srgbClr val="FF0000"/>
                </a:solidFill>
                <a:ea typeface="Tahoma" pitchFamily="34" charset="0"/>
              </a:rPr>
              <a:t>δ:	transition function</a:t>
            </a:r>
          </a:p>
          <a:p>
            <a:pPr lvl="1" eaLnBrk="1" latinLnBrk="1" hangingPunct="1"/>
            <a:r>
              <a:rPr lang="el-GR" altLang="en-US" sz="2400">
                <a:ea typeface="Tahoma" pitchFamily="34" charset="0"/>
              </a:rPr>
              <a:t>q</a:t>
            </a:r>
            <a:r>
              <a:rPr lang="el-GR" altLang="en-US" sz="2400" baseline="-25000">
                <a:ea typeface="Tahoma" pitchFamily="34" charset="0"/>
              </a:rPr>
              <a:t>0</a:t>
            </a:r>
            <a:r>
              <a:rPr lang="el-GR" altLang="en-US" sz="2400">
                <a:ea typeface="Tahoma" pitchFamily="34" charset="0"/>
              </a:rPr>
              <a:t>:	start state</a:t>
            </a:r>
          </a:p>
          <a:p>
            <a:pPr lvl="1" eaLnBrk="1" latinLnBrk="1" hangingPunct="1"/>
            <a:r>
              <a:rPr lang="el-GR" altLang="en-US" sz="2400">
                <a:solidFill>
                  <a:srgbClr val="FF0000"/>
                </a:solidFill>
                <a:ea typeface="Tahoma" pitchFamily="34" charset="0"/>
              </a:rPr>
              <a:t>Z</a:t>
            </a:r>
            <a:r>
              <a:rPr lang="el-GR" altLang="en-US" sz="2400" baseline="-25000">
                <a:solidFill>
                  <a:srgbClr val="FF0000"/>
                </a:solidFill>
                <a:ea typeface="Tahoma" pitchFamily="34" charset="0"/>
              </a:rPr>
              <a:t>0</a:t>
            </a:r>
            <a:r>
              <a:rPr lang="el-GR" altLang="en-US" sz="2400">
                <a:solidFill>
                  <a:srgbClr val="FF0000"/>
                </a:solidFill>
                <a:ea typeface="Tahoma" pitchFamily="34" charset="0"/>
              </a:rPr>
              <a:t>:	Initial stack top symbol</a:t>
            </a:r>
          </a:p>
          <a:p>
            <a:pPr lvl="1" eaLnBrk="1" latinLnBrk="1" hangingPunct="1"/>
            <a:r>
              <a:rPr lang="en-US" altLang="en-US" sz="2400">
                <a:ea typeface="Tahoma" pitchFamily="34" charset="0"/>
              </a:rPr>
              <a:t>F:	Final/accepting states</a:t>
            </a:r>
          </a:p>
          <a:p>
            <a:pPr lvl="1" eaLnBrk="1" latinLnBrk="1" hangingPunct="1"/>
            <a:endParaRPr lang="en-US" altLang="en-US" sz="2400">
              <a:ea typeface="Tahoma" pitchFamily="34" charset="0"/>
            </a:endParaRPr>
          </a:p>
        </p:txBody>
      </p:sp>
      <p:sp>
        <p:nvSpPr>
          <p:cNvPr id="1048675" name="TextBox 1048674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4</a:t>
            </a:fld>
            <a:endParaRPr lang="en-US" altLang="en-US" sz="1400">
              <a:ea typeface="ＭＳ Ｐゴシック" pitchFamily="34" charset="-128"/>
            </a:endParaRPr>
          </a:p>
        </p:txBody>
      </p:sp>
      <p:sp>
        <p:nvSpPr>
          <p:cNvPr id="1048676" name="Rectangle 1048675"/>
          <p:cNvSpPr/>
          <p:nvPr/>
        </p:nvSpPr>
        <p:spPr>
          <a:xfrm>
            <a:off x="1243012" y="61912"/>
            <a:ext cx="184150" cy="396875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200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048677" name="TextBox 1048676"/>
          <p:cNvSpPr txBox="1"/>
          <p:nvPr/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1400" dirty="0" smtClean="0">
              <a:ea typeface="ＭＳ Ｐゴシック" pitchFamily="34" charset="-128"/>
            </a:endParaRP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1400" dirty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Title 1048682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pitchFamily="34" charset="0"/>
                <a:sym typeface="Arial" pitchFamily="34" charset="0"/>
              </a:defRPr>
            </a:lvl1pPr>
          </a:lstStyle>
          <a:p>
            <a:pPr lvl="0" eaLnBrk="1" latinLnBrk="1" hangingPunct="1"/>
            <a:r>
              <a:rPr lang="el-GR" altLang="en-US">
                <a:ea typeface="Tahoma" pitchFamily="34" charset="0"/>
              </a:rPr>
              <a:t>δ</a:t>
            </a:r>
            <a:r>
              <a:rPr lang="en-US" altLang="en-US"/>
              <a:t> : The Transition Function</a:t>
            </a:r>
          </a:p>
        </p:txBody>
      </p:sp>
      <p:sp>
        <p:nvSpPr>
          <p:cNvPr id="1048684" name="Content Placeholder 1048683" descr="Rectangle: Click to edit Master text styles Second level Third level Fourth level Fifth level"/>
          <p:cNvSpPr>
            <a:spLocks noGrp="1"/>
          </p:cNvSpPr>
          <p:nvPr>
            <p:ph sz="half" idx="1"/>
          </p:nvPr>
        </p:nvSpPr>
        <p:spPr>
          <a:xfrm>
            <a:off x="990600" y="2017712"/>
            <a:ext cx="4002087" cy="41148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>
            <a:lvl1pPr marL="342900" indent="-3429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Blip>
                <a:blip r:embed="rId3"/>
              </a:buBlip>
              <a:defRPr sz="2800">
                <a:solidFill>
                  <a:schemeClr val="dk1"/>
                </a:solidFill>
              </a:defRPr>
            </a:lvl1pPr>
            <a:lvl2pPr marL="742950" indent="-28575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Font typeface="Wingdings" pitchFamily="2" charset="2"/>
              <a:buChar char="n"/>
              <a:defRPr sz="2400">
                <a:solidFill>
                  <a:schemeClr val="dk1"/>
                </a:solidFill>
              </a:defRPr>
            </a:lvl2pPr>
            <a:lvl3pPr marL="1143000" indent="-228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w"/>
              <a:defRPr sz="2000">
                <a:solidFill>
                  <a:schemeClr val="dk1"/>
                </a:solidFill>
              </a:defRPr>
            </a:lvl3pPr>
            <a:lvl4pPr marL="1600200" indent="-228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Font typeface="Wingdings" pitchFamily="2" charset="2"/>
              <a:buChar char="n"/>
              <a:defRPr sz="1800">
                <a:solidFill>
                  <a:schemeClr val="dk1"/>
                </a:solidFill>
              </a:defRPr>
            </a:lvl4pPr>
            <a:lvl5pPr marL="2057400" indent="-228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n"/>
              <a:defRPr sz="1800">
                <a:solidFill>
                  <a:schemeClr val="dk1"/>
                </a:solidFill>
              </a:defRPr>
            </a:lvl5pPr>
          </a:lstStyle>
          <a:p>
            <a:pPr marL="660400" lvl="0" indent="-660400" eaLnBrk="1" latinLnBrk="1" hangingPunct="1">
              <a:lnSpc>
                <a:spcPct val="90000"/>
              </a:lnSpc>
              <a:buNone/>
            </a:pPr>
            <a:r>
              <a:rPr lang="el-GR" altLang="en-US" sz="1600" b="1">
                <a:ea typeface="Tahoma" pitchFamily="34" charset="0"/>
              </a:rPr>
              <a:t>δ(q,a,X) = {(p,Y), …} </a:t>
            </a:r>
          </a:p>
          <a:p>
            <a:pPr marL="1035050" lvl="1" indent="-621030" eaLnBrk="1" latinLnBrk="1" hangingPunct="1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n-US" altLang="en-US" sz="1600">
                <a:ea typeface="Tahoma" pitchFamily="34" charset="0"/>
              </a:rPr>
              <a:t>state transition from q to p</a:t>
            </a:r>
          </a:p>
          <a:p>
            <a:pPr marL="1035050" lvl="1" indent="-621030" eaLnBrk="1" latinLnBrk="1" hangingPunct="1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n-US" altLang="en-US" sz="1600">
                <a:ea typeface="Tahoma" pitchFamily="34" charset="0"/>
              </a:rPr>
              <a:t>a is the next input symbol</a:t>
            </a:r>
          </a:p>
          <a:p>
            <a:pPr marL="1035050" lvl="1" indent="-621030" eaLnBrk="1" latinLnBrk="1" hangingPunct="1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n-US" altLang="en-US" sz="1600">
                <a:ea typeface="Tahoma" pitchFamily="34" charset="0"/>
              </a:rPr>
              <a:t>X is the current stack </a:t>
            </a:r>
            <a:r>
              <a:rPr lang="en-US" altLang="en-US" sz="1600" i="1">
                <a:ea typeface="Tahoma" pitchFamily="34" charset="0"/>
              </a:rPr>
              <a:t>top </a:t>
            </a:r>
            <a:r>
              <a:rPr lang="en-US" altLang="en-US" sz="1600">
                <a:ea typeface="Tahoma" pitchFamily="34" charset="0"/>
              </a:rPr>
              <a:t>symbol</a:t>
            </a:r>
          </a:p>
          <a:p>
            <a:pPr marL="1035050" lvl="1" indent="-621030" eaLnBrk="1" latinLnBrk="1" hangingPunct="1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n-US" altLang="en-US" sz="1600">
                <a:ea typeface="Tahoma" pitchFamily="34" charset="0"/>
              </a:rPr>
              <a:t>Y is the replacement for X;</a:t>
            </a:r>
            <a:r>
              <a:t/>
            </a:r>
            <a:br/>
            <a:r>
              <a:rPr lang="en-US" altLang="en-US" sz="1600">
                <a:ea typeface="Tahoma" pitchFamily="34" charset="0"/>
              </a:rPr>
              <a:t>it is in </a:t>
            </a:r>
            <a:r>
              <a:rPr lang="en-US" altLang="en-US" sz="1600">
                <a:sym typeface="Symbol" pitchFamily="18" charset="2"/>
              </a:rPr>
              <a:t></a:t>
            </a:r>
            <a:r>
              <a:rPr lang="en-US" altLang="en-US" sz="1600">
                <a:ea typeface="Tahoma" pitchFamily="34" charset="0"/>
              </a:rPr>
              <a:t>* (a string of stack symbols)</a:t>
            </a:r>
          </a:p>
          <a:p>
            <a:pPr marL="1409700" lvl="2" indent="-563880" eaLnBrk="1" latinLnBrk="1" hangingPunct="1">
              <a:lnSpc>
                <a:spcPct val="90000"/>
              </a:lnSpc>
              <a:buFont typeface="Arial" pitchFamily="34" charset="0"/>
              <a:buAutoNum type="romanLcPeriod"/>
            </a:pPr>
            <a:r>
              <a:rPr lang="en-US" altLang="en-US" sz="1600">
                <a:ea typeface="Tahoma" pitchFamily="34" charset="0"/>
              </a:rPr>
              <a:t>Set Y = </a:t>
            </a:r>
            <a:r>
              <a:rPr lang="en-US" altLang="en-US" sz="1600"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600">
                <a:ea typeface="Tahoma" pitchFamily="34" charset="0"/>
              </a:rPr>
              <a:t> for:	Pop(X) </a:t>
            </a:r>
          </a:p>
          <a:p>
            <a:pPr marL="1409700" lvl="2" indent="-563880" eaLnBrk="1" latinLnBrk="1" hangingPunct="1">
              <a:lnSpc>
                <a:spcPct val="90000"/>
              </a:lnSpc>
              <a:buFont typeface="Arial" pitchFamily="34" charset="0"/>
              <a:buAutoNum type="romanLcPeriod"/>
            </a:pPr>
            <a:r>
              <a:rPr lang="en-US" altLang="en-US" sz="1600">
                <a:ea typeface="Tahoma" pitchFamily="34" charset="0"/>
              </a:rPr>
              <a:t>If Y=X:	 	stack top is unchanged</a:t>
            </a:r>
          </a:p>
          <a:p>
            <a:pPr marL="1409700" lvl="2" indent="-563880" eaLnBrk="1" latinLnBrk="1" hangingPunct="1">
              <a:lnSpc>
                <a:spcPct val="90000"/>
              </a:lnSpc>
              <a:buFont typeface="Arial" pitchFamily="34" charset="0"/>
              <a:buAutoNum type="romanLcPeriod"/>
            </a:pPr>
            <a:r>
              <a:rPr lang="en-US" altLang="en-US" sz="1600">
                <a:ea typeface="Tahoma" pitchFamily="34" charset="0"/>
              </a:rPr>
              <a:t>If Y=Z</a:t>
            </a:r>
            <a:r>
              <a:rPr lang="en-US" altLang="en-US" sz="1600" baseline="-25000">
                <a:ea typeface="Tahoma" pitchFamily="34" charset="0"/>
              </a:rPr>
              <a:t>1</a:t>
            </a:r>
            <a:r>
              <a:rPr lang="en-US" altLang="en-US" sz="1600">
                <a:ea typeface="Tahoma" pitchFamily="34" charset="0"/>
              </a:rPr>
              <a:t>Z</a:t>
            </a:r>
            <a:r>
              <a:rPr lang="en-US" altLang="en-US" sz="1600" baseline="-25000">
                <a:ea typeface="Tahoma" pitchFamily="34" charset="0"/>
              </a:rPr>
              <a:t>2</a:t>
            </a:r>
            <a:r>
              <a:rPr lang="en-US" altLang="en-US" sz="1600">
                <a:ea typeface="Tahoma" pitchFamily="34" charset="0"/>
              </a:rPr>
              <a:t>…Z</a:t>
            </a:r>
            <a:r>
              <a:rPr lang="en-US" altLang="en-US" sz="1600" baseline="-25000">
                <a:ea typeface="Tahoma" pitchFamily="34" charset="0"/>
              </a:rPr>
              <a:t>k</a:t>
            </a:r>
            <a:r>
              <a:rPr lang="en-US" altLang="en-US" sz="1600">
                <a:ea typeface="Tahoma" pitchFamily="34" charset="0"/>
              </a:rPr>
              <a:t>: 	X is popped and is replaced by Y</a:t>
            </a:r>
            <a:r>
              <a:t/>
            </a:r>
            <a:br/>
            <a:r>
              <a:rPr lang="en-US" altLang="en-US" sz="1600">
                <a:ea typeface="Tahoma" pitchFamily="34" charset="0"/>
              </a:rPr>
              <a:t>			in reverse order (i.e., Z</a:t>
            </a:r>
            <a:r>
              <a:rPr lang="en-US" altLang="en-US" sz="1600" baseline="-25000">
                <a:ea typeface="Tahoma" pitchFamily="34" charset="0"/>
              </a:rPr>
              <a:t>1</a:t>
            </a:r>
            <a:r>
              <a:rPr lang="en-US" altLang="en-US" sz="1600">
                <a:ea typeface="Tahoma" pitchFamily="34" charset="0"/>
              </a:rPr>
              <a:t> will be the</a:t>
            </a:r>
            <a:r>
              <a:t/>
            </a:r>
            <a:br/>
            <a:r>
              <a:rPr lang="en-US" altLang="en-US" sz="1600">
                <a:ea typeface="Tahoma" pitchFamily="34" charset="0"/>
              </a:rPr>
              <a:t>			new stack top)</a:t>
            </a:r>
          </a:p>
        </p:txBody>
      </p:sp>
      <p:sp>
        <p:nvSpPr>
          <p:cNvPr id="1048685" name="TextBox 1048684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5</a:t>
            </a:fld>
            <a:endParaRPr lang="en-US" altLang="en-US" sz="1400">
              <a:ea typeface="ＭＳ Ｐゴシック" pitchFamily="34" charset="-128"/>
            </a:endParaRPr>
          </a:p>
        </p:txBody>
      </p:sp>
      <p:grpSp>
        <p:nvGrpSpPr>
          <p:cNvPr id="69" name="Group 68"/>
          <p:cNvGrpSpPr/>
          <p:nvPr/>
        </p:nvGrpSpPr>
        <p:grpSpPr>
          <a:xfrm rot="7396253">
            <a:off x="-475457" y="3372644"/>
            <a:ext cx="2803525" cy="376237"/>
            <a:chOff x="3504" y="1584"/>
            <a:chExt cx="1766" cy="237"/>
          </a:xfrm>
        </p:grpSpPr>
        <p:sp>
          <p:nvSpPr>
            <p:cNvPr id="1048686" name="Rectangle 1048685"/>
            <p:cNvSpPr/>
            <p:nvPr/>
          </p:nvSpPr>
          <p:spPr>
            <a:xfrm>
              <a:off x="3886" y="1592"/>
              <a:ext cx="1382" cy="237"/>
            </a:xfrm>
            <a:prstGeom prst="rect">
              <a:avLst/>
            </a:prstGeom>
            <a:solidFill>
              <a:srgbClr val="FCFDC6"/>
            </a:solidFill>
            <a:ln w="9525" cap="flat" cmpd="sng">
              <a:solidFill>
                <a:schemeClr val="hlink">
                  <a:alpha val="100000"/>
                </a:schemeClr>
              </a:solidFill>
              <a:prstDash val="solid"/>
              <a:round/>
            </a:ln>
            <a:effectLst>
              <a:outerShdw dist="107763" dir="2699999" algn="ctr">
                <a:schemeClr val="dk2">
                  <a:alpha val="100000"/>
                </a:schemeClr>
              </a:outerShdw>
            </a:effectLst>
          </p:spPr>
          <p:txBody>
            <a:bodyPr vert="horz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50000"/>
                </a:spcBef>
                <a:buSzPct val="100000"/>
                <a:buFontTx/>
                <a:buNone/>
              </a:pPr>
              <a:r>
                <a:rPr lang="en-US" altLang="en-US" sz="1800" b="1">
                  <a:solidFill>
                    <a:srgbClr val="000000"/>
                  </a:solidFill>
                  <a:latin typeface="Geneva" pitchFamily="28" charset="0"/>
                  <a:ea typeface="ＭＳ Ｐゴシック" pitchFamily="34" charset="-128"/>
                </a:rPr>
                <a:t>Non-determinism</a:t>
              </a:r>
            </a:p>
          </p:txBody>
        </p:sp>
        <p:sp>
          <p:nvSpPr>
            <p:cNvPr id="1048687" name="Straight Connector 1048686"/>
            <p:cNvSpPr/>
            <p:nvPr/>
          </p:nvSpPr>
          <p:spPr>
            <a:xfrm flipH="1">
              <a:off x="3504" y="1728"/>
              <a:ext cx="288" cy="0"/>
            </a:xfrm>
            <a:prstGeom prst="line">
              <a:avLst/>
            </a:prstGeom>
            <a:noFill/>
            <a:ln w="9525" cap="flat" cmpd="sng">
              <a:solidFill>
                <a:schemeClr val="hlink">
                  <a:alpha val="100000"/>
                </a:schemeClr>
              </a:solidFill>
              <a:prstDash val="solid"/>
              <a:round/>
              <a:tailEnd type="triangle" w="med" len="med"/>
            </a:ln>
          </p:spPr>
        </p:sp>
      </p:grpSp>
      <p:grpSp>
        <p:nvGrpSpPr>
          <p:cNvPr id="70" name="Group 69"/>
          <p:cNvGrpSpPr/>
          <p:nvPr/>
        </p:nvGrpSpPr>
        <p:grpSpPr>
          <a:xfrm>
            <a:off x="1600200" y="152400"/>
            <a:ext cx="5833854" cy="1120140"/>
            <a:chOff x="1600200" y="152400"/>
            <a:chExt cx="5834574" cy="1120661"/>
          </a:xfrm>
        </p:grpSpPr>
        <p:sp>
          <p:nvSpPr>
            <p:cNvPr id="1048688" name="TextBox 1048687"/>
            <p:cNvSpPr txBox="1"/>
            <p:nvPr/>
          </p:nvSpPr>
          <p:spPr>
            <a:xfrm>
              <a:off x="1752600" y="231577"/>
              <a:ext cx="919594" cy="294778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400" i="1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old state</a:t>
              </a:r>
            </a:p>
          </p:txBody>
        </p:sp>
        <p:sp>
          <p:nvSpPr>
            <p:cNvPr id="1048689" name="TextBox 1048688"/>
            <p:cNvSpPr txBox="1"/>
            <p:nvPr/>
          </p:nvSpPr>
          <p:spPr>
            <a:xfrm>
              <a:off x="2743200" y="228600"/>
              <a:ext cx="983101" cy="294778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400" i="1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Stack top</a:t>
              </a:r>
            </a:p>
          </p:txBody>
        </p:sp>
        <p:sp>
          <p:nvSpPr>
            <p:cNvPr id="1048690" name="TextBox 1048689"/>
            <p:cNvSpPr txBox="1"/>
            <p:nvPr/>
          </p:nvSpPr>
          <p:spPr>
            <a:xfrm>
              <a:off x="3776819" y="231577"/>
              <a:ext cx="1160923" cy="294778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400" i="1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input symb.</a:t>
              </a:r>
            </a:p>
          </p:txBody>
        </p:sp>
        <p:sp>
          <p:nvSpPr>
            <p:cNvPr id="1048691" name="TextBox 1048690"/>
            <p:cNvSpPr txBox="1"/>
            <p:nvPr/>
          </p:nvSpPr>
          <p:spPr>
            <a:xfrm>
              <a:off x="4876800" y="155377"/>
              <a:ext cx="1224431" cy="294778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400" i="1">
                  <a:solidFill>
                    <a:srgbClr val="006600"/>
                  </a:solidFill>
                  <a:latin typeface="Arial" pitchFamily="34" charset="0"/>
                  <a:ea typeface="ＭＳ Ｐゴシック" pitchFamily="34" charset="-128"/>
                </a:rPr>
                <a:t>new state(s)</a:t>
              </a:r>
            </a:p>
          </p:txBody>
        </p:sp>
        <p:sp>
          <p:nvSpPr>
            <p:cNvPr id="1048692" name="TextBox 1048691"/>
            <p:cNvSpPr txBox="1"/>
            <p:nvPr/>
          </p:nvSpPr>
          <p:spPr>
            <a:xfrm>
              <a:off x="5867400" y="152400"/>
              <a:ext cx="1567374" cy="294778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400" i="1">
                  <a:solidFill>
                    <a:srgbClr val="006600"/>
                  </a:solidFill>
                  <a:latin typeface="Arial" pitchFamily="34" charset="0"/>
                  <a:ea typeface="ＭＳ Ｐゴシック" pitchFamily="34" charset="-128"/>
                </a:rPr>
                <a:t>new Stack top(s)</a:t>
              </a:r>
            </a:p>
          </p:txBody>
        </p:sp>
        <p:sp>
          <p:nvSpPr>
            <p:cNvPr id="1048693" name="TextBox 1048692"/>
            <p:cNvSpPr txBox="1"/>
            <p:nvPr/>
          </p:nvSpPr>
          <p:spPr>
            <a:xfrm>
              <a:off x="1600200" y="457342"/>
              <a:ext cx="4171196" cy="815719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0" indent="0" algn="l" rtl="0" fontAlgn="base" latinLnBrk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sz="2000" b="0" i="0" u="none" baseline="0">
                  <a:solidFill>
                    <a:schemeClr val="dk1"/>
                  </a:solidFill>
                  <a:latin typeface="Arial" pitchFamily="34" charset="0"/>
                  <a:ea typeface="ＭＳ Ｐゴシック" pitchFamily="34" charset="-128"/>
                  <a:sym typeface="Arial" pitchFamily="34" charset="0"/>
                </a:defRPr>
              </a:lvl1pPr>
              <a:lvl2pPr marL="457200" indent="0" algn="l" rtl="0" fontAlgn="base" latinLnBrk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sz="2000" b="0" i="0" u="none" baseline="0">
                  <a:solidFill>
                    <a:schemeClr val="dk1"/>
                  </a:solidFill>
                  <a:latin typeface="Arial" pitchFamily="34" charset="0"/>
                  <a:ea typeface="ＭＳ Ｐゴシック" pitchFamily="34" charset="-128"/>
                  <a:sym typeface="Arial" pitchFamily="34" charset="0"/>
                </a:defRPr>
              </a:lvl2pPr>
              <a:lvl3pPr marL="914400" indent="0" algn="l" rtl="0" fontAlgn="base" latinLnBrk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sz="2000" b="0" i="0" u="none" baseline="0">
                  <a:solidFill>
                    <a:schemeClr val="dk1"/>
                  </a:solidFill>
                  <a:latin typeface="Arial" pitchFamily="34" charset="0"/>
                  <a:ea typeface="ＭＳ Ｐゴシック" pitchFamily="34" charset="-128"/>
                  <a:sym typeface="Arial" pitchFamily="34" charset="0"/>
                </a:defRPr>
              </a:lvl3pPr>
              <a:lvl4pPr marL="1371600" indent="0" algn="l" rtl="0" fontAlgn="base" latinLnBrk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sz="2000" b="0" i="0" u="none" baseline="0">
                  <a:solidFill>
                    <a:schemeClr val="dk1"/>
                  </a:solidFill>
                  <a:latin typeface="Arial" pitchFamily="34" charset="0"/>
                  <a:ea typeface="ＭＳ Ｐゴシック" pitchFamily="34" charset="-128"/>
                  <a:sym typeface="Arial" pitchFamily="34" charset="0"/>
                </a:defRPr>
              </a:lvl4pPr>
              <a:lvl5pPr marL="1828800" indent="0" algn="l" rtl="0" fontAlgn="base" latinLnBrk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sz="2000" b="0" i="0" u="none" baseline="0">
                  <a:solidFill>
                    <a:schemeClr val="dk1"/>
                  </a:solidFill>
                  <a:latin typeface="Arial" pitchFamily="34" charset="0"/>
                  <a:ea typeface="ＭＳ Ｐゴシック" pitchFamily="34" charset="-128"/>
                  <a:sym typeface="Arial" pitchFamily="34" charset="0"/>
                </a:defRPr>
              </a:lvl5pPr>
            </a:lstStyle>
            <a:p>
              <a:pPr marL="660400" lvl="0" indent="-660400" eaLnBrk="1" latinLnBrk="1" hangingPunct="1">
                <a:lnSpc>
                  <a:spcPct val="90000"/>
                </a:lnSpc>
                <a:spcBef>
                  <a:spcPct val="20000"/>
                </a:spcBef>
                <a:buClr>
                  <a:srgbClr val="3333CC"/>
                </a:buClr>
                <a:buSzPct val="60000"/>
                <a:buFontTx/>
                <a:buNone/>
              </a:pPr>
              <a:r>
                <a:rPr lang="el-GR" altLang="en-US" sz="2800">
                  <a:solidFill>
                    <a:srgbClr val="000000"/>
                  </a:solidFill>
                  <a:ea typeface="Tahoma" pitchFamily="34" charset="0"/>
                </a:rPr>
                <a:t>δ : </a:t>
              </a:r>
              <a:r>
                <a:rPr lang="zh-CN" altLang="en-US" sz="2800">
                  <a:solidFill>
                    <a:srgbClr val="000000"/>
                  </a:solidFill>
                  <a:ea typeface="Tahoma" pitchFamily="34" charset="0"/>
                </a:rPr>
                <a:t>	</a:t>
              </a:r>
              <a:r>
                <a:rPr lang="el-GR" altLang="en-US" sz="2800">
                  <a:solidFill>
                    <a:srgbClr val="FF0000"/>
                  </a:solidFill>
                  <a:ea typeface="Tahoma" pitchFamily="34" charset="0"/>
                </a:rPr>
                <a:t>Q </a:t>
              </a:r>
              <a:r>
                <a:rPr lang="zh-CN" altLang="en-US" sz="2800">
                  <a:solidFill>
                    <a:srgbClr val="FF0000"/>
                  </a:solidFill>
                  <a:ea typeface="Tahoma" pitchFamily="34" charset="0"/>
                </a:rPr>
                <a:t> </a:t>
              </a:r>
              <a:r>
                <a:rPr lang="el-GR" altLang="en-US" sz="2800">
                  <a:solidFill>
                    <a:srgbClr val="FF0000"/>
                  </a:solidFill>
                  <a:ea typeface="Tahoma" pitchFamily="34" charset="0"/>
                </a:rPr>
                <a:t>x </a:t>
              </a:r>
              <a:r>
                <a:rPr lang="zh-CN" altLang="en-US" sz="2800">
                  <a:solidFill>
                    <a:srgbClr val="FF0000"/>
                  </a:solidFill>
                  <a:ea typeface="Tahoma" pitchFamily="34" charset="0"/>
                </a:rPr>
                <a:t> </a:t>
              </a:r>
              <a:r>
                <a:rPr lang="en-US" altLang="en-US" sz="2800">
                  <a:solidFill>
                    <a:srgbClr val="FF0000"/>
                  </a:solidFill>
                  <a:sym typeface="Symbol" pitchFamily="18" charset="2"/>
                </a:rPr>
                <a:t>  x  </a:t>
              </a:r>
              <a:r>
                <a:rPr lang="el-GR" altLang="en-US" sz="2800">
                  <a:solidFill>
                    <a:srgbClr val="FF0000"/>
                  </a:solidFill>
                  <a:ea typeface="Tahoma" pitchFamily="34" charset="0"/>
                </a:rPr>
                <a:t>∑ </a:t>
              </a:r>
              <a:r>
                <a:rPr lang="zh-CN" altLang="en-US" sz="2800">
                  <a:solidFill>
                    <a:srgbClr val="FF0000"/>
                  </a:solidFill>
                  <a:ea typeface="Tahoma" pitchFamily="34" charset="0"/>
                </a:rPr>
                <a:t> </a:t>
              </a:r>
              <a:r>
                <a:rPr lang="el-GR" altLang="en-US" sz="2800">
                  <a:solidFill>
                    <a:srgbClr val="000000"/>
                  </a:solidFill>
                  <a:ea typeface="Tahoma" pitchFamily="34" charset="0"/>
                </a:rPr>
                <a:t>=&gt;</a:t>
              </a:r>
              <a:r>
                <a:rPr lang="zh-CN" altLang="en-US" sz="2800">
                  <a:solidFill>
                    <a:srgbClr val="000000"/>
                  </a:solidFill>
                  <a:ea typeface="Tahoma" pitchFamily="34" charset="0"/>
                </a:rPr>
                <a:t> </a:t>
              </a:r>
              <a:r>
                <a:rPr lang="el-GR" altLang="en-US" sz="2800">
                  <a:solidFill>
                    <a:srgbClr val="000000"/>
                  </a:solidFill>
                  <a:ea typeface="Tahoma" pitchFamily="34" charset="0"/>
                </a:rPr>
                <a:t> </a:t>
              </a:r>
              <a:r>
                <a:rPr lang="zh-CN" altLang="en-US" sz="2800">
                  <a:solidFill>
                    <a:srgbClr val="006600"/>
                  </a:solidFill>
                  <a:ea typeface="Tahoma" pitchFamily="34" charset="0"/>
                </a:rPr>
                <a:t>Q  </a:t>
              </a:r>
              <a:r>
                <a:rPr lang="el-GR" altLang="en-US" sz="2800">
                  <a:solidFill>
                    <a:srgbClr val="006600"/>
                  </a:solidFill>
                  <a:ea typeface="Tahoma" pitchFamily="34" charset="0"/>
                </a:rPr>
                <a:t>x</a:t>
              </a:r>
              <a:r>
                <a:rPr lang="zh-CN" altLang="en-US" sz="2800">
                  <a:solidFill>
                    <a:srgbClr val="006600"/>
                  </a:solidFill>
                  <a:ea typeface="Tahoma" pitchFamily="34" charset="0"/>
                </a:rPr>
                <a:t> </a:t>
              </a:r>
              <a:r>
                <a:rPr lang="el-GR" altLang="en-US" sz="2800">
                  <a:solidFill>
                    <a:srgbClr val="006600"/>
                  </a:solidFill>
                  <a:ea typeface="Tahoma" pitchFamily="34" charset="0"/>
                </a:rPr>
                <a:t> </a:t>
              </a:r>
              <a:r>
                <a:rPr lang="en-US" altLang="en-US" sz="2800">
                  <a:solidFill>
                    <a:srgbClr val="006600"/>
                  </a:solidFill>
                  <a:sym typeface="Symbol" pitchFamily="18" charset="2"/>
                </a:rPr>
                <a:t></a:t>
              </a:r>
            </a:p>
            <a:p>
              <a:pPr marL="660400" lvl="0" indent="-660400"/>
              <a:endParaRPr lang="en-US" altLang="en-US"/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7696200" y="2438400"/>
            <a:ext cx="457200" cy="685800"/>
            <a:chOff x="7696200" y="2438400"/>
            <a:chExt cx="457200" cy="685800"/>
          </a:xfrm>
        </p:grpSpPr>
        <p:sp>
          <p:nvSpPr>
            <p:cNvPr id="1048694" name="Straight Connector 1048693"/>
            <p:cNvSpPr/>
            <p:nvPr/>
          </p:nvSpPr>
          <p:spPr>
            <a:xfrm>
              <a:off x="7696200" y="2438400"/>
              <a:ext cx="0" cy="68580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sp>
        <p:sp>
          <p:nvSpPr>
            <p:cNvPr id="1048695" name="Straight Connector 1048694"/>
            <p:cNvSpPr/>
            <p:nvPr/>
          </p:nvSpPr>
          <p:spPr>
            <a:xfrm>
              <a:off x="7696200" y="3124200"/>
              <a:ext cx="4572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sp>
        <p:sp>
          <p:nvSpPr>
            <p:cNvPr id="1048696" name="Straight Connector 1048695"/>
            <p:cNvSpPr/>
            <p:nvPr/>
          </p:nvSpPr>
          <p:spPr>
            <a:xfrm>
              <a:off x="7696200" y="2743200"/>
              <a:ext cx="4572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sp>
        <p:sp>
          <p:nvSpPr>
            <p:cNvPr id="1048697" name="Straight Connector 1048696"/>
            <p:cNvSpPr/>
            <p:nvPr/>
          </p:nvSpPr>
          <p:spPr>
            <a:xfrm>
              <a:off x="7696200" y="2819400"/>
              <a:ext cx="4572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sp>
        <p:sp>
          <p:nvSpPr>
            <p:cNvPr id="1048698" name="Straight Connector 1048697"/>
            <p:cNvSpPr/>
            <p:nvPr/>
          </p:nvSpPr>
          <p:spPr>
            <a:xfrm>
              <a:off x="7696200" y="2895600"/>
              <a:ext cx="4572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sp>
        <p:sp>
          <p:nvSpPr>
            <p:cNvPr id="1048699" name="Straight Connector 1048698"/>
            <p:cNvSpPr/>
            <p:nvPr/>
          </p:nvSpPr>
          <p:spPr>
            <a:xfrm>
              <a:off x="7696200" y="2971800"/>
              <a:ext cx="4572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sp>
        <p:sp>
          <p:nvSpPr>
            <p:cNvPr id="1048700" name="Straight Connector 1048699"/>
            <p:cNvSpPr/>
            <p:nvPr/>
          </p:nvSpPr>
          <p:spPr>
            <a:xfrm>
              <a:off x="7696200" y="3048000"/>
              <a:ext cx="4572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sp>
        <p:sp>
          <p:nvSpPr>
            <p:cNvPr id="1048701" name="Straight Connector 1048700"/>
            <p:cNvSpPr/>
            <p:nvPr/>
          </p:nvSpPr>
          <p:spPr>
            <a:xfrm>
              <a:off x="8153400" y="2438400"/>
              <a:ext cx="0" cy="68580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sp>
      </p:grpSp>
      <p:sp>
        <p:nvSpPr>
          <p:cNvPr id="1048702" name="Oval 1048701"/>
          <p:cNvSpPr/>
          <p:nvPr/>
        </p:nvSpPr>
        <p:spPr>
          <a:xfrm>
            <a:off x="5867400" y="2667000"/>
            <a:ext cx="381000" cy="3810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q</a:t>
            </a:r>
          </a:p>
        </p:txBody>
      </p:sp>
      <p:cxnSp>
        <p:nvCxnSpPr>
          <p:cNvPr id="3145728" name="Straight Arrow Connector 3145727"/>
          <p:cNvCxnSpPr>
            <a:cxnSpLocks/>
          </p:cNvCxnSpPr>
          <p:nvPr/>
        </p:nvCxnSpPr>
        <p:spPr>
          <a:xfrm>
            <a:off x="6248400" y="2857500"/>
            <a:ext cx="685800" cy="38100"/>
          </a:xfrm>
          <a:prstGeom prst="straightConnector1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arrow" w="med" len="med"/>
          </a:ln>
        </p:spPr>
      </p:cxnSp>
      <p:sp>
        <p:nvSpPr>
          <p:cNvPr id="1048703" name="TextBox 1048702"/>
          <p:cNvSpPr txBox="1"/>
          <p:nvPr/>
        </p:nvSpPr>
        <p:spPr>
          <a:xfrm>
            <a:off x="6400800" y="2514600"/>
            <a:ext cx="327025" cy="40005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a</a:t>
            </a:r>
          </a:p>
        </p:txBody>
      </p:sp>
      <p:sp>
        <p:nvSpPr>
          <p:cNvPr id="1048704" name="TextBox 1048703"/>
          <p:cNvSpPr txBox="1"/>
          <p:nvPr/>
        </p:nvSpPr>
        <p:spPr>
          <a:xfrm>
            <a:off x="7772400" y="2481262"/>
            <a:ext cx="320675" cy="338137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X</a:t>
            </a:r>
          </a:p>
        </p:txBody>
      </p:sp>
      <p:sp>
        <p:nvSpPr>
          <p:cNvPr id="1048705" name="Oval 1048704"/>
          <p:cNvSpPr/>
          <p:nvPr/>
        </p:nvSpPr>
        <p:spPr>
          <a:xfrm>
            <a:off x="6934200" y="2667000"/>
            <a:ext cx="381000" cy="457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p</a:t>
            </a:r>
          </a:p>
        </p:txBody>
      </p:sp>
      <p:grpSp>
        <p:nvGrpSpPr>
          <p:cNvPr id="72" name="Group 71"/>
          <p:cNvGrpSpPr/>
          <p:nvPr/>
        </p:nvGrpSpPr>
        <p:grpSpPr>
          <a:xfrm>
            <a:off x="8458200" y="2438400"/>
            <a:ext cx="457200" cy="685800"/>
            <a:chOff x="7696200" y="2438400"/>
            <a:chExt cx="457200" cy="685800"/>
          </a:xfrm>
        </p:grpSpPr>
        <p:sp>
          <p:nvSpPr>
            <p:cNvPr id="1048706" name="Straight Connector 1048705"/>
            <p:cNvSpPr/>
            <p:nvPr/>
          </p:nvSpPr>
          <p:spPr>
            <a:xfrm>
              <a:off x="7696200" y="2438400"/>
              <a:ext cx="0" cy="68580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sp>
        <p:sp>
          <p:nvSpPr>
            <p:cNvPr id="1048707" name="Straight Connector 1048706"/>
            <p:cNvSpPr/>
            <p:nvPr/>
          </p:nvSpPr>
          <p:spPr>
            <a:xfrm>
              <a:off x="7696200" y="3124200"/>
              <a:ext cx="4572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sp>
        <p:sp>
          <p:nvSpPr>
            <p:cNvPr id="1048708" name="Straight Connector 1048707"/>
            <p:cNvSpPr/>
            <p:nvPr/>
          </p:nvSpPr>
          <p:spPr>
            <a:xfrm>
              <a:off x="7696200" y="2743200"/>
              <a:ext cx="4572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sp>
        <p:sp>
          <p:nvSpPr>
            <p:cNvPr id="1048709" name="Straight Connector 1048708"/>
            <p:cNvSpPr/>
            <p:nvPr/>
          </p:nvSpPr>
          <p:spPr>
            <a:xfrm>
              <a:off x="7696200" y="2819400"/>
              <a:ext cx="4572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sp>
        <p:sp>
          <p:nvSpPr>
            <p:cNvPr id="1048710" name="Straight Connector 1048709"/>
            <p:cNvSpPr/>
            <p:nvPr/>
          </p:nvSpPr>
          <p:spPr>
            <a:xfrm>
              <a:off x="7696200" y="2895600"/>
              <a:ext cx="4572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sp>
        <p:sp>
          <p:nvSpPr>
            <p:cNvPr id="1048711" name="Straight Connector 1048710"/>
            <p:cNvSpPr/>
            <p:nvPr/>
          </p:nvSpPr>
          <p:spPr>
            <a:xfrm>
              <a:off x="7696200" y="2971800"/>
              <a:ext cx="4572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sp>
        <p:sp>
          <p:nvSpPr>
            <p:cNvPr id="1048712" name="Straight Connector 1048711"/>
            <p:cNvSpPr/>
            <p:nvPr/>
          </p:nvSpPr>
          <p:spPr>
            <a:xfrm>
              <a:off x="7696200" y="3048000"/>
              <a:ext cx="4572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sp>
        <p:sp>
          <p:nvSpPr>
            <p:cNvPr id="1048713" name="Straight Connector 1048712"/>
            <p:cNvSpPr/>
            <p:nvPr/>
          </p:nvSpPr>
          <p:spPr>
            <a:xfrm>
              <a:off x="8153400" y="2438400"/>
              <a:ext cx="0" cy="68580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sp>
      </p:grpSp>
      <p:sp>
        <p:nvSpPr>
          <p:cNvPr id="1048714" name="TextBox 1048713"/>
          <p:cNvSpPr txBox="1"/>
          <p:nvPr/>
        </p:nvSpPr>
        <p:spPr>
          <a:xfrm>
            <a:off x="8534400" y="2481262"/>
            <a:ext cx="320675" cy="338137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Y</a:t>
            </a:r>
          </a:p>
        </p:txBody>
      </p:sp>
      <p:sp>
        <p:nvSpPr>
          <p:cNvPr id="1048715" name="Right Arrow 1048714"/>
          <p:cNvSpPr/>
          <p:nvPr/>
        </p:nvSpPr>
        <p:spPr>
          <a:xfrm>
            <a:off x="8229600" y="2743200"/>
            <a:ext cx="228600" cy="762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2000">
              <a:latin typeface="Arial" pitchFamily="34" charset="0"/>
              <a:ea typeface="ＭＳ Ｐゴシック" pitchFamily="34" charset="-128"/>
            </a:endParaRPr>
          </a:p>
        </p:txBody>
      </p:sp>
      <p:graphicFrame>
        <p:nvGraphicFramePr>
          <p:cNvPr id="4194304" name="Table 4194303"/>
          <p:cNvGraphicFramePr>
            <a:graphicFrameLocks/>
          </p:cNvGraphicFramePr>
          <p:nvPr/>
        </p:nvGraphicFramePr>
        <p:xfrm>
          <a:off x="5410200" y="3352800"/>
          <a:ext cx="3429000" cy="2895917"/>
        </p:xfrm>
        <a:graphic>
          <a:graphicData uri="http://schemas.openxmlformats.org/drawingml/2006/table">
            <a:tbl>
              <a:tblPr/>
              <a:tblGrid>
                <a:gridCol w="685800"/>
                <a:gridCol w="1600200"/>
                <a:gridCol w="1143000"/>
              </a:tblGrid>
              <a:tr h="381000">
                <a:tc>
                  <a:txBody>
                    <a:bodyPr/>
                    <a:lstStyle/>
                    <a:p>
                      <a:pPr lvl="0" algn="l" eaLnBrk="1" latinLnBrk="1" hangingPunct="1"/>
                      <a:endParaRPr lang="en-US" altLang="en-US" sz="1600" b="1">
                        <a:solidFill>
                          <a:srgbClr val="FFFFFF"/>
                        </a:solidFill>
                        <a:latin typeface="Tahoma" pitchFamily="34" charset="0"/>
                      </a:endParaRPr>
                    </a:p>
                  </a:txBody>
                  <a:tcPr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381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en-US" altLang="en-US" sz="1600" b="1">
                          <a:solidFill>
                            <a:srgbClr val="FFFFFF"/>
                          </a:solidFill>
                          <a:latin typeface="Tahoma" pitchFamily="34" charset="0"/>
                        </a:rPr>
                        <a:t>Y = ?</a:t>
                      </a:r>
                    </a:p>
                  </a:txBody>
                  <a:tcPr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381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en-US" altLang="en-US" sz="1600" b="1">
                          <a:solidFill>
                            <a:srgbClr val="FFFFFF"/>
                          </a:solidFill>
                          <a:latin typeface="Tahoma" pitchFamily="34" charset="0"/>
                        </a:rPr>
                        <a:t>Action</a:t>
                      </a:r>
                    </a:p>
                  </a:txBody>
                  <a:tcPr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381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chemeClr val="accen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en-US" altLang="en-US" sz="1600" b="0">
                          <a:solidFill>
                            <a:srgbClr val="40458C"/>
                          </a:solidFill>
                          <a:latin typeface="Tahoma" pitchFamily="34" charset="0"/>
                        </a:rPr>
                        <a:t>i)</a:t>
                      </a:r>
                    </a:p>
                  </a:txBody>
                  <a:tcPr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381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en-US" altLang="en-US" sz="1600" b="0">
                          <a:solidFill>
                            <a:srgbClr val="40458C"/>
                          </a:solidFill>
                          <a:latin typeface="Tahoma" pitchFamily="34" charset="0"/>
                        </a:rPr>
                        <a:t>Y=</a:t>
                      </a:r>
                      <a:r>
                        <a:rPr lang="en-US" altLang="en-US" sz="1600" b="0">
                          <a:solidFill>
                            <a:srgbClr val="40458C"/>
                          </a:solidFill>
                          <a:latin typeface="Tahoma" pitchFamily="34" charset="0"/>
                          <a:sym typeface="Symbol" pitchFamily="18" charset="2"/>
                        </a:rPr>
                        <a:t></a:t>
                      </a:r>
                    </a:p>
                  </a:txBody>
                  <a:tcPr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381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F8F0D8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en-US" altLang="en-US" sz="1600" b="0">
                          <a:solidFill>
                            <a:srgbClr val="40458C"/>
                          </a:solidFill>
                          <a:latin typeface="Tahoma" pitchFamily="34" charset="0"/>
                        </a:rPr>
                        <a:t>Pop(X)</a:t>
                      </a:r>
                    </a:p>
                  </a:txBody>
                  <a:tcPr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381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F8F0D8"/>
                    </a:solidFill>
                  </a:tcPr>
                </a:tc>
              </a:tr>
              <a:tr h="579437">
                <a:tc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en-US" altLang="en-US" sz="1600" b="0">
                          <a:solidFill>
                            <a:srgbClr val="40458C"/>
                          </a:solidFill>
                          <a:latin typeface="Tahoma" pitchFamily="34" charset="0"/>
                        </a:rPr>
                        <a:t>ii)</a:t>
                      </a:r>
                    </a:p>
                  </a:txBody>
                  <a:tcPr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en-US" altLang="en-US" sz="1600" b="0">
                          <a:solidFill>
                            <a:srgbClr val="40458C"/>
                          </a:solidFill>
                          <a:latin typeface="Tahoma" pitchFamily="34" charset="0"/>
                        </a:rPr>
                        <a:t>Y=X</a:t>
                      </a:r>
                    </a:p>
                  </a:txBody>
                  <a:tcPr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FBF8ED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en-US" altLang="en-US" sz="1600" b="0">
                          <a:solidFill>
                            <a:srgbClr val="40458C"/>
                          </a:solidFill>
                          <a:latin typeface="Tahoma" pitchFamily="34" charset="0"/>
                        </a:rPr>
                        <a:t>Pop(X)</a:t>
                      </a:r>
                      <a:r>
                        <a:t/>
                      </a:r>
                      <a:br/>
                      <a:r>
                        <a:rPr lang="en-US" altLang="en-US" sz="1600" b="0">
                          <a:solidFill>
                            <a:srgbClr val="40458C"/>
                          </a:solidFill>
                          <a:latin typeface="Tahoma" pitchFamily="34" charset="0"/>
                        </a:rPr>
                        <a:t>Push(X)</a:t>
                      </a:r>
                    </a:p>
                  </a:txBody>
                  <a:tcPr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FBF8ED"/>
                    </a:solidFill>
                  </a:tcPr>
                </a:tc>
              </a:tr>
              <a:tr h="1554162">
                <a:tc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en-US" altLang="en-US" sz="1600" b="0">
                          <a:solidFill>
                            <a:srgbClr val="40458C"/>
                          </a:solidFill>
                          <a:latin typeface="Tahoma" pitchFamily="34" charset="0"/>
                        </a:rPr>
                        <a:t>iii)</a:t>
                      </a:r>
                    </a:p>
                  </a:txBody>
                  <a:tcPr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en-US" altLang="en-US" sz="1600" b="0">
                          <a:solidFill>
                            <a:srgbClr val="40458C"/>
                          </a:solidFill>
                          <a:latin typeface="Tahoma" pitchFamily="34" charset="0"/>
                        </a:rPr>
                        <a:t>Y=Z</a:t>
                      </a:r>
                      <a:r>
                        <a:rPr lang="en-US" altLang="en-US" sz="1600" b="0" baseline="-25000">
                          <a:solidFill>
                            <a:srgbClr val="40458C"/>
                          </a:solidFill>
                          <a:latin typeface="Tahoma" pitchFamily="34" charset="0"/>
                        </a:rPr>
                        <a:t>1</a:t>
                      </a:r>
                      <a:r>
                        <a:rPr lang="en-US" altLang="en-US" sz="1600" b="0">
                          <a:solidFill>
                            <a:srgbClr val="40458C"/>
                          </a:solidFill>
                          <a:latin typeface="Tahoma" pitchFamily="34" charset="0"/>
                        </a:rPr>
                        <a:t>Z</a:t>
                      </a:r>
                      <a:r>
                        <a:rPr lang="en-US" altLang="en-US" sz="1600" b="0" baseline="-25000">
                          <a:solidFill>
                            <a:srgbClr val="40458C"/>
                          </a:solidFill>
                          <a:latin typeface="Tahoma" pitchFamily="34" charset="0"/>
                        </a:rPr>
                        <a:t>2</a:t>
                      </a:r>
                      <a:r>
                        <a:rPr lang="en-US" altLang="en-US" sz="1600" b="0">
                          <a:solidFill>
                            <a:srgbClr val="40458C"/>
                          </a:solidFill>
                          <a:latin typeface="Tahoma" pitchFamily="34" charset="0"/>
                        </a:rPr>
                        <a:t>..Z</a:t>
                      </a:r>
                      <a:r>
                        <a:rPr lang="en-US" altLang="en-US" sz="1600" b="0" baseline="-25000">
                          <a:solidFill>
                            <a:srgbClr val="40458C"/>
                          </a:solidFill>
                          <a:latin typeface="Tahoma" pitchFamily="34" charset="0"/>
                        </a:rPr>
                        <a:t>k</a:t>
                      </a:r>
                    </a:p>
                  </a:txBody>
                  <a:tcPr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F8F0D8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eaLnBrk="1" latinLnBrk="1" hangingPunct="1"/>
                      <a:r>
                        <a:rPr lang="en-US" altLang="en-US" sz="1600" b="0">
                          <a:solidFill>
                            <a:srgbClr val="40458C"/>
                          </a:solidFill>
                          <a:latin typeface="Tahoma" pitchFamily="34" charset="0"/>
                        </a:rPr>
                        <a:t>Pop(X)</a:t>
                      </a:r>
                    </a:p>
                    <a:p>
                      <a:pPr lvl="0" algn="l" eaLnBrk="1" latinLnBrk="1" hangingPunct="1"/>
                      <a:r>
                        <a:rPr lang="en-US" altLang="en-US" sz="1600" b="0">
                          <a:solidFill>
                            <a:srgbClr val="40458C"/>
                          </a:solidFill>
                          <a:latin typeface="Tahoma" pitchFamily="34" charset="0"/>
                        </a:rPr>
                        <a:t>Push(Z</a:t>
                      </a:r>
                      <a:r>
                        <a:rPr lang="en-US" altLang="en-US" sz="1600" b="0" baseline="-25000">
                          <a:solidFill>
                            <a:srgbClr val="40458C"/>
                          </a:solidFill>
                          <a:latin typeface="Tahoma" pitchFamily="34" charset="0"/>
                        </a:rPr>
                        <a:t>k</a:t>
                      </a:r>
                      <a:r>
                        <a:rPr lang="en-US" altLang="en-US" sz="1600" b="0">
                          <a:solidFill>
                            <a:srgbClr val="40458C"/>
                          </a:solidFill>
                          <a:latin typeface="Tahoma" pitchFamily="34" charset="0"/>
                        </a:rPr>
                        <a:t>)</a:t>
                      </a:r>
                    </a:p>
                    <a:p>
                      <a:pPr lvl="0" algn="l" eaLnBrk="1" latinLnBrk="1" hangingPunct="1"/>
                      <a:r>
                        <a:rPr lang="en-US" altLang="en-US" sz="1600" b="0">
                          <a:solidFill>
                            <a:srgbClr val="40458C"/>
                          </a:solidFill>
                          <a:latin typeface="Tahoma" pitchFamily="34" charset="0"/>
                        </a:rPr>
                        <a:t>Push(Z</a:t>
                      </a:r>
                      <a:r>
                        <a:rPr lang="en-US" altLang="en-US" sz="1600" b="0" baseline="-25000">
                          <a:solidFill>
                            <a:srgbClr val="40458C"/>
                          </a:solidFill>
                          <a:latin typeface="Tahoma" pitchFamily="34" charset="0"/>
                        </a:rPr>
                        <a:t>k-1</a:t>
                      </a:r>
                      <a:r>
                        <a:rPr lang="en-US" altLang="en-US" sz="1600" b="0">
                          <a:solidFill>
                            <a:srgbClr val="40458C"/>
                          </a:solidFill>
                          <a:latin typeface="Tahoma" pitchFamily="34" charset="0"/>
                        </a:rPr>
                        <a:t>)</a:t>
                      </a:r>
                    </a:p>
                    <a:p>
                      <a:pPr lvl="0" algn="l" eaLnBrk="1" latinLnBrk="1" hangingPunct="1"/>
                      <a:r>
                        <a:rPr lang="en-US" altLang="en-US" sz="1600" b="0">
                          <a:solidFill>
                            <a:srgbClr val="40458C"/>
                          </a:solidFill>
                          <a:latin typeface="Tahoma" pitchFamily="34" charset="0"/>
                        </a:rPr>
                        <a:t>…</a:t>
                      </a:r>
                    </a:p>
                    <a:p>
                      <a:pPr lvl="0" algn="l" eaLnBrk="1" latinLnBrk="1" hangingPunct="1"/>
                      <a:r>
                        <a:rPr lang="en-US" altLang="en-US" sz="1600" b="0">
                          <a:solidFill>
                            <a:srgbClr val="40458C"/>
                          </a:solidFill>
                          <a:latin typeface="Tahoma" pitchFamily="34" charset="0"/>
                        </a:rPr>
                        <a:t>Push(Z</a:t>
                      </a:r>
                      <a:r>
                        <a:rPr lang="en-US" altLang="en-US" sz="1600" b="0" baseline="-25000">
                          <a:solidFill>
                            <a:srgbClr val="40458C"/>
                          </a:solidFill>
                          <a:latin typeface="Tahoma" pitchFamily="34" charset="0"/>
                        </a:rPr>
                        <a:t>2</a:t>
                      </a:r>
                      <a:r>
                        <a:rPr lang="en-US" altLang="en-US" sz="1600" b="0">
                          <a:solidFill>
                            <a:srgbClr val="40458C"/>
                          </a:solidFill>
                          <a:latin typeface="Tahoma" pitchFamily="34" charset="0"/>
                        </a:rPr>
                        <a:t>)</a:t>
                      </a:r>
                    </a:p>
                    <a:p>
                      <a:pPr lvl="0" algn="l" eaLnBrk="1" latinLnBrk="1" hangingPunct="1"/>
                      <a:r>
                        <a:rPr lang="en-US" altLang="en-US" sz="1600" b="0">
                          <a:solidFill>
                            <a:srgbClr val="40458C"/>
                          </a:solidFill>
                          <a:latin typeface="Tahoma" pitchFamily="34" charset="0"/>
                        </a:rPr>
                        <a:t>Push(Z</a:t>
                      </a:r>
                      <a:r>
                        <a:rPr lang="en-US" altLang="en-US" sz="1600" b="0" baseline="-25000">
                          <a:solidFill>
                            <a:srgbClr val="40458C"/>
                          </a:solidFill>
                          <a:latin typeface="Tahoma" pitchFamily="34" charset="0"/>
                        </a:rPr>
                        <a:t>1</a:t>
                      </a:r>
                      <a:r>
                        <a:rPr lang="en-US" altLang="en-US" sz="1600" b="0">
                          <a:solidFill>
                            <a:srgbClr val="40458C"/>
                          </a:solidFill>
                          <a:latin typeface="Tahoma" pitchFamily="34" charset="0"/>
                        </a:rPr>
                        <a:t>)</a:t>
                      </a:r>
                    </a:p>
                  </a:txBody>
                  <a:tcPr>
                    <a:lnL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L>
                    <a:lnR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R>
                    <a:lnT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T>
                    <a:lnB w="12700" cap="flat" cmpd="sng">
                      <a:solidFill>
                        <a:schemeClr val="lt1">
                          <a:alpha val="100000"/>
                        </a:schemeClr>
                      </a:solidFill>
                      <a:prstDash val="solid"/>
                      <a:round/>
                    </a:lnB>
                    <a:solidFill>
                      <a:srgbClr val="F8F0D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Title 1048745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pitchFamily="34" charset="0"/>
                <a:sym typeface="Arial" pitchFamily="34" charset="0"/>
              </a:defRPr>
            </a:lvl1pPr>
          </a:lstStyle>
          <a:p>
            <a:pPr lvl="0" eaLnBrk="1" latinLnBrk="1" hangingPunct="1"/>
            <a:r>
              <a:rPr lang="en-US" altLang="en-US"/>
              <a:t>Example</a:t>
            </a:r>
          </a:p>
        </p:txBody>
      </p:sp>
      <p:sp>
        <p:nvSpPr>
          <p:cNvPr id="1048747" name="Content Placeholder 1048746" descr="Rectangle: Click to edit Master text styles Second level Third level Fourth level Fifth level"/>
          <p:cNvSpPr>
            <a:spLocks noGrp="1"/>
          </p:cNvSpPr>
          <p:nvPr>
            <p:ph idx="1"/>
          </p:nvPr>
        </p:nvSpPr>
        <p:spPr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eaLnBrk="1" latinLnBrk="1" hangingPunct="1">
              <a:lnSpc>
                <a:spcPct val="90000"/>
              </a:lnSpc>
              <a:buNone/>
            </a:pPr>
            <a:r>
              <a:rPr lang="en-US" altLang="en-US" sz="2800"/>
              <a:t>Let L</a:t>
            </a:r>
            <a:r>
              <a:rPr lang="en-US" altLang="en-US" sz="2800" baseline="-25000"/>
              <a:t>wwr</a:t>
            </a:r>
            <a:r>
              <a:rPr lang="en-US" altLang="en-US" sz="2800"/>
              <a:t> = {ww</a:t>
            </a:r>
            <a:r>
              <a:rPr lang="en-US" altLang="en-US" sz="2800" baseline="30000"/>
              <a:t>R</a:t>
            </a:r>
            <a:r>
              <a:rPr lang="en-US" altLang="en-US" sz="2800"/>
              <a:t> | w is in (0+1)*}</a:t>
            </a:r>
          </a:p>
          <a:p>
            <a:pPr lvl="0" eaLnBrk="1" latinLnBrk="1" hangingPunct="1">
              <a:lnSpc>
                <a:spcPct val="90000"/>
              </a:lnSpc>
            </a:pPr>
            <a:r>
              <a:rPr lang="en-US" altLang="en-US" sz="2800"/>
              <a:t>CFG for L</a:t>
            </a:r>
            <a:r>
              <a:rPr lang="en-US" altLang="en-US" sz="2800" baseline="-25000"/>
              <a:t>wwr</a:t>
            </a:r>
            <a:r>
              <a:rPr lang="en-US" altLang="en-US" sz="2800"/>
              <a:t> :		</a:t>
            </a:r>
            <a:r>
              <a:rPr lang="en-US" altLang="en-US" sz="2400"/>
              <a:t>S==&gt; 0S0 | 1S1 | </a:t>
            </a:r>
            <a:r>
              <a:rPr lang="en-US" altLang="en-US" sz="2400">
                <a:ea typeface="ＭＳ Ｐゴシック" pitchFamily="34" charset="-128"/>
                <a:sym typeface="Symbol" pitchFamily="18" charset="2"/>
              </a:rPr>
              <a:t></a:t>
            </a:r>
          </a:p>
          <a:p>
            <a:pPr lvl="0" eaLnBrk="1" latinLnBrk="1" hangingPunct="1">
              <a:lnSpc>
                <a:spcPct val="90000"/>
              </a:lnSpc>
            </a:pPr>
            <a:r>
              <a:rPr lang="en-US" altLang="en-US" sz="2800"/>
              <a:t>PDA for L</a:t>
            </a:r>
            <a:r>
              <a:rPr lang="en-US" altLang="en-US" sz="2800" baseline="-25000"/>
              <a:t>wwr</a:t>
            </a:r>
            <a:r>
              <a:rPr lang="en-US" altLang="en-US" sz="2800"/>
              <a:t> :</a:t>
            </a:r>
          </a:p>
          <a:p>
            <a:pPr lvl="0" eaLnBrk="1" latinLnBrk="1" hangingPunct="1">
              <a:lnSpc>
                <a:spcPct val="90000"/>
              </a:lnSpc>
            </a:pPr>
            <a:r>
              <a:rPr lang="en-US" altLang="en-US" sz="2800"/>
              <a:t>P := ( Q,∑, </a:t>
            </a:r>
            <a:r>
              <a:rPr lang="en-US" altLang="en-US" sz="2800">
                <a:sym typeface="Symbol" pitchFamily="18" charset="2"/>
              </a:rPr>
              <a:t></a:t>
            </a:r>
            <a:r>
              <a:rPr lang="en-US" altLang="en-US" sz="2800"/>
              <a:t>, </a:t>
            </a:r>
            <a:r>
              <a:rPr lang="el-GR" altLang="en-US" sz="2800">
                <a:ea typeface="Tahoma" pitchFamily="34" charset="0"/>
              </a:rPr>
              <a:t>δ,q</a:t>
            </a:r>
            <a:r>
              <a:rPr lang="el-GR" altLang="en-US" sz="2800" baseline="-25000">
                <a:ea typeface="Tahoma" pitchFamily="34" charset="0"/>
              </a:rPr>
              <a:t>0</a:t>
            </a:r>
            <a:r>
              <a:rPr lang="el-GR" altLang="en-US" sz="2800">
                <a:ea typeface="Tahoma" pitchFamily="34" charset="0"/>
              </a:rPr>
              <a:t>,Z</a:t>
            </a:r>
            <a:r>
              <a:rPr lang="el-GR" altLang="en-US" sz="2800" baseline="-25000">
                <a:ea typeface="Tahoma" pitchFamily="34" charset="0"/>
              </a:rPr>
              <a:t>0</a:t>
            </a:r>
            <a:r>
              <a:rPr lang="el-GR" altLang="en-US" sz="2800">
                <a:ea typeface="Tahoma" pitchFamily="34" charset="0"/>
              </a:rPr>
              <a:t>,F</a:t>
            </a:r>
            <a:r>
              <a:rPr lang="en-US" altLang="en-US" sz="2800"/>
              <a:t> ) </a:t>
            </a:r>
            <a:r>
              <a:t/>
            </a:r>
            <a:br/>
            <a:r>
              <a:t/>
            </a:r>
            <a:br/>
            <a:r>
              <a:rPr lang="en-US" altLang="en-US" sz="2800"/>
              <a:t>= ( {q</a:t>
            </a:r>
            <a:r>
              <a:rPr lang="en-US" altLang="en-US" sz="2800" baseline="-25000"/>
              <a:t>0</a:t>
            </a:r>
            <a:r>
              <a:rPr lang="en-US" altLang="en-US" sz="2800"/>
              <a:t>, q</a:t>
            </a:r>
            <a:r>
              <a:rPr lang="en-US" altLang="en-US" sz="2800" baseline="-25000"/>
              <a:t>1</a:t>
            </a:r>
            <a:r>
              <a:rPr lang="en-US" altLang="en-US" sz="2800"/>
              <a:t>, q</a:t>
            </a:r>
            <a:r>
              <a:rPr lang="en-US" altLang="en-US" sz="2800" baseline="-25000"/>
              <a:t>2</a:t>
            </a:r>
            <a:r>
              <a:rPr lang="en-US" altLang="en-US" sz="2800"/>
              <a:t>},{0,1},{0,1,Z</a:t>
            </a:r>
            <a:r>
              <a:rPr lang="en-US" altLang="en-US" sz="2800" baseline="-25000"/>
              <a:t>0</a:t>
            </a:r>
            <a:r>
              <a:rPr lang="en-US" altLang="en-US" sz="2800"/>
              <a:t>},</a:t>
            </a:r>
            <a:r>
              <a:rPr lang="el-GR" altLang="en-US" sz="2800">
                <a:ea typeface="Tahoma" pitchFamily="34" charset="0"/>
              </a:rPr>
              <a:t>δ,q</a:t>
            </a:r>
            <a:r>
              <a:rPr lang="el-GR" altLang="en-US" sz="2800" baseline="-25000">
                <a:ea typeface="Tahoma" pitchFamily="34" charset="0"/>
              </a:rPr>
              <a:t>0</a:t>
            </a:r>
            <a:r>
              <a:rPr lang="el-GR" altLang="en-US" sz="2800">
                <a:ea typeface="Tahoma" pitchFamily="34" charset="0"/>
              </a:rPr>
              <a:t>,Z</a:t>
            </a:r>
            <a:r>
              <a:rPr lang="el-GR" altLang="en-US" sz="2800" baseline="-25000">
                <a:ea typeface="Tahoma" pitchFamily="34" charset="0"/>
              </a:rPr>
              <a:t>0</a:t>
            </a:r>
            <a:r>
              <a:rPr lang="el-GR" altLang="en-US" sz="2800">
                <a:ea typeface="Tahoma" pitchFamily="34" charset="0"/>
              </a:rPr>
              <a:t>,{q</a:t>
            </a:r>
            <a:r>
              <a:rPr lang="el-GR" altLang="en-US" sz="2800" baseline="-25000">
                <a:ea typeface="Tahoma" pitchFamily="34" charset="0"/>
              </a:rPr>
              <a:t>2</a:t>
            </a:r>
            <a:r>
              <a:rPr lang="el-GR" altLang="en-US" sz="2800">
                <a:ea typeface="Tahoma" pitchFamily="34" charset="0"/>
              </a:rPr>
              <a:t>}</a:t>
            </a:r>
            <a:r>
              <a:rPr lang="en-US" altLang="en-US" sz="2800"/>
              <a:t>)</a:t>
            </a:r>
          </a:p>
          <a:p>
            <a:pPr lvl="0" eaLnBrk="1" latinLnBrk="1" hangingPunct="1">
              <a:lnSpc>
                <a:spcPct val="90000"/>
              </a:lnSpc>
            </a:pPr>
            <a:endParaRPr lang="en-US" altLang="en-US" sz="2800"/>
          </a:p>
          <a:p>
            <a:pPr lvl="0" eaLnBrk="1" latinLnBrk="1" hangingPunct="1">
              <a:lnSpc>
                <a:spcPct val="90000"/>
              </a:lnSpc>
            </a:pPr>
            <a:endParaRPr lang="en-US" altLang="en-US" sz="2800"/>
          </a:p>
          <a:p>
            <a:pPr lvl="0" eaLnBrk="1" latinLnBrk="1" hangingPunct="1">
              <a:lnSpc>
                <a:spcPct val="90000"/>
              </a:lnSpc>
            </a:pPr>
            <a:endParaRPr lang="en-US" altLang="en-US" sz="2800"/>
          </a:p>
        </p:txBody>
      </p:sp>
      <p:sp>
        <p:nvSpPr>
          <p:cNvPr id="1048748" name="TextBox 1048747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6</a:t>
            </a:fld>
            <a:endParaRPr lang="en-US" altLang="en-US" sz="1400">
              <a:ea typeface="ＭＳ Ｐゴシック" pitchFamily="34" charset="-128"/>
            </a:endParaRPr>
          </a:p>
        </p:txBody>
      </p:sp>
      <p:sp>
        <p:nvSpPr>
          <p:cNvPr id="1048749" name="TextBox 1048748"/>
          <p:cNvSpPr txBox="1"/>
          <p:nvPr/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1400" dirty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4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5" name="Title 1048754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pitchFamily="34" charset="0"/>
                <a:sym typeface="Arial" pitchFamily="34" charset="0"/>
              </a:defRPr>
            </a:lvl1pPr>
          </a:lstStyle>
          <a:p>
            <a:pPr lvl="0" eaLnBrk="1" latinLnBrk="1" hangingPunct="1"/>
            <a:r>
              <a:rPr lang="en-US" altLang="en-US"/>
              <a:t>PDA for L</a:t>
            </a:r>
            <a:r>
              <a:rPr lang="en-US" altLang="en-US" baseline="-25000"/>
              <a:t>wwr</a:t>
            </a:r>
          </a:p>
        </p:txBody>
      </p:sp>
      <p:sp>
        <p:nvSpPr>
          <p:cNvPr id="1048756" name="Content Placeholder 1048755" descr="Rectangle: Click to edit Master text styles Second level Third level Fourth level Fifth level"/>
          <p:cNvSpPr>
            <a:spLocks noGrp="1"/>
          </p:cNvSpPr>
          <p:nvPr>
            <p:ph idx="1"/>
          </p:nvPr>
        </p:nvSpPr>
        <p:spPr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609600" lvl="0" indent="-609600" eaLnBrk="1" latinLnBrk="1" hangingPunct="1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l-GR" altLang="en-US" sz="1600">
                <a:ea typeface="Tahoma" pitchFamily="34" charset="0"/>
              </a:rPr>
              <a:t>δ(q</a:t>
            </a:r>
            <a:r>
              <a:rPr lang="el-GR" altLang="en-US" sz="1600" baseline="-25000">
                <a:ea typeface="Tahoma" pitchFamily="34" charset="0"/>
              </a:rPr>
              <a:t>0</a:t>
            </a:r>
            <a:r>
              <a:rPr lang="el-GR" altLang="en-US" sz="1600">
                <a:ea typeface="Tahoma" pitchFamily="34" charset="0"/>
              </a:rPr>
              <a:t>,0, Z</a:t>
            </a:r>
            <a:r>
              <a:rPr lang="el-GR" altLang="en-US" sz="1600" baseline="-25000">
                <a:ea typeface="Tahoma" pitchFamily="34" charset="0"/>
              </a:rPr>
              <a:t>0</a:t>
            </a:r>
            <a:r>
              <a:rPr lang="el-GR" altLang="en-US" sz="1600">
                <a:ea typeface="Tahoma" pitchFamily="34" charset="0"/>
              </a:rPr>
              <a:t>)={(q</a:t>
            </a:r>
            <a:r>
              <a:rPr lang="el-GR" altLang="en-US" sz="1600" baseline="-25000">
                <a:ea typeface="Tahoma" pitchFamily="34" charset="0"/>
              </a:rPr>
              <a:t>0</a:t>
            </a:r>
            <a:r>
              <a:rPr lang="el-GR" altLang="en-US" sz="1600">
                <a:ea typeface="Tahoma" pitchFamily="34" charset="0"/>
              </a:rPr>
              <a:t>,0Z</a:t>
            </a:r>
            <a:r>
              <a:rPr lang="el-GR" altLang="en-US" sz="1600" baseline="-25000">
                <a:ea typeface="Tahoma" pitchFamily="34" charset="0"/>
              </a:rPr>
              <a:t>0</a:t>
            </a:r>
            <a:r>
              <a:rPr lang="el-GR" altLang="en-US" sz="1600">
                <a:ea typeface="Tahoma" pitchFamily="34" charset="0"/>
              </a:rPr>
              <a:t>)}</a:t>
            </a:r>
          </a:p>
          <a:p>
            <a:pPr marL="609600" lvl="0" indent="-609600" eaLnBrk="1" latinLnBrk="1" hangingPunct="1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l-GR" altLang="en-US" sz="1600">
                <a:ea typeface="Tahoma" pitchFamily="34" charset="0"/>
              </a:rPr>
              <a:t>δ(q</a:t>
            </a:r>
            <a:r>
              <a:rPr lang="el-GR" altLang="en-US" sz="1600" baseline="-25000">
                <a:ea typeface="Tahoma" pitchFamily="34" charset="0"/>
              </a:rPr>
              <a:t>0</a:t>
            </a:r>
            <a:r>
              <a:rPr lang="el-GR" altLang="en-US" sz="1600">
                <a:ea typeface="Tahoma" pitchFamily="34" charset="0"/>
              </a:rPr>
              <a:t>,1, Z</a:t>
            </a:r>
            <a:r>
              <a:rPr lang="el-GR" altLang="en-US" sz="1600" baseline="-25000">
                <a:ea typeface="Tahoma" pitchFamily="34" charset="0"/>
              </a:rPr>
              <a:t>0</a:t>
            </a:r>
            <a:r>
              <a:rPr lang="el-GR" altLang="en-US" sz="1600">
                <a:ea typeface="Tahoma" pitchFamily="34" charset="0"/>
              </a:rPr>
              <a:t>)={(q</a:t>
            </a:r>
            <a:r>
              <a:rPr lang="el-GR" altLang="en-US" sz="1600" baseline="-25000">
                <a:ea typeface="Tahoma" pitchFamily="34" charset="0"/>
              </a:rPr>
              <a:t>0</a:t>
            </a:r>
            <a:r>
              <a:rPr lang="el-GR" altLang="en-US" sz="1600">
                <a:ea typeface="Tahoma" pitchFamily="34" charset="0"/>
              </a:rPr>
              <a:t>,1Z</a:t>
            </a:r>
            <a:r>
              <a:rPr lang="el-GR" altLang="en-US" sz="1600" baseline="-25000">
                <a:ea typeface="Tahoma" pitchFamily="34" charset="0"/>
              </a:rPr>
              <a:t>0</a:t>
            </a:r>
            <a:r>
              <a:rPr lang="el-GR" altLang="en-US" sz="1600">
                <a:ea typeface="Tahoma" pitchFamily="34" charset="0"/>
              </a:rPr>
              <a:t>)}</a:t>
            </a:r>
          </a:p>
          <a:p>
            <a:pPr marL="609600" lvl="0" indent="-609600" eaLnBrk="1" latinLnBrk="1" hangingPunct="1">
              <a:lnSpc>
                <a:spcPct val="90000"/>
              </a:lnSpc>
              <a:buFont typeface="Arial" pitchFamily="34" charset="0"/>
              <a:buAutoNum type="arabicPeriod"/>
            </a:pPr>
            <a:endParaRPr lang="el-GR" altLang="en-US" sz="1600">
              <a:ea typeface="Tahoma" pitchFamily="34" charset="0"/>
            </a:endParaRPr>
          </a:p>
          <a:p>
            <a:pPr marL="609600" lvl="0" indent="-609600" eaLnBrk="1" latinLnBrk="1" hangingPunct="1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l-GR" altLang="en-US" sz="1600">
                <a:ea typeface="Tahoma" pitchFamily="34" charset="0"/>
              </a:rPr>
              <a:t>δ(q</a:t>
            </a:r>
            <a:r>
              <a:rPr lang="el-GR" altLang="en-US" sz="1600" baseline="-25000">
                <a:ea typeface="Tahoma" pitchFamily="34" charset="0"/>
              </a:rPr>
              <a:t>0</a:t>
            </a:r>
            <a:r>
              <a:rPr lang="el-GR" altLang="en-US" sz="1600">
                <a:ea typeface="Tahoma" pitchFamily="34" charset="0"/>
              </a:rPr>
              <a:t>,</a:t>
            </a:r>
            <a:r>
              <a:rPr lang="el-GR" altLang="en-US" sz="1600">
                <a:solidFill>
                  <a:srgbClr val="FF0000"/>
                </a:solidFill>
                <a:ea typeface="Tahoma" pitchFamily="34" charset="0"/>
              </a:rPr>
              <a:t>0</a:t>
            </a:r>
            <a:r>
              <a:rPr lang="el-GR" altLang="en-US" sz="1600">
                <a:ea typeface="Tahoma" pitchFamily="34" charset="0"/>
              </a:rPr>
              <a:t>, 0)={(q</a:t>
            </a:r>
            <a:r>
              <a:rPr lang="el-GR" altLang="en-US" sz="1600" baseline="-25000">
                <a:ea typeface="Tahoma" pitchFamily="34" charset="0"/>
              </a:rPr>
              <a:t>0</a:t>
            </a:r>
            <a:r>
              <a:rPr lang="el-GR" altLang="en-US" sz="1600">
                <a:ea typeface="Tahoma" pitchFamily="34" charset="0"/>
              </a:rPr>
              <a:t>,</a:t>
            </a:r>
            <a:r>
              <a:rPr lang="el-GR" altLang="en-US" sz="1600">
                <a:solidFill>
                  <a:srgbClr val="FF0000"/>
                </a:solidFill>
                <a:ea typeface="Tahoma" pitchFamily="34" charset="0"/>
              </a:rPr>
              <a:t>0</a:t>
            </a:r>
            <a:r>
              <a:rPr lang="el-GR" altLang="en-US" sz="1600">
                <a:ea typeface="Tahoma" pitchFamily="34" charset="0"/>
              </a:rPr>
              <a:t>0)}</a:t>
            </a:r>
          </a:p>
          <a:p>
            <a:pPr marL="609600" lvl="0" indent="-609600" eaLnBrk="1" latinLnBrk="1" hangingPunct="1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l-GR" altLang="en-US" sz="1600">
                <a:ea typeface="Tahoma" pitchFamily="34" charset="0"/>
              </a:rPr>
              <a:t>δ(q</a:t>
            </a:r>
            <a:r>
              <a:rPr lang="el-GR" altLang="en-US" sz="1600" baseline="-25000">
                <a:ea typeface="Tahoma" pitchFamily="34" charset="0"/>
              </a:rPr>
              <a:t>0</a:t>
            </a:r>
            <a:r>
              <a:rPr lang="el-GR" altLang="en-US" sz="1600">
                <a:ea typeface="Tahoma" pitchFamily="34" charset="0"/>
              </a:rPr>
              <a:t>,</a:t>
            </a:r>
            <a:r>
              <a:rPr lang="el-GR" altLang="en-US" sz="1600">
                <a:solidFill>
                  <a:srgbClr val="FF0000"/>
                </a:solidFill>
                <a:ea typeface="Tahoma" pitchFamily="34" charset="0"/>
              </a:rPr>
              <a:t>0</a:t>
            </a:r>
            <a:r>
              <a:rPr lang="el-GR" altLang="en-US" sz="1600">
                <a:ea typeface="Tahoma" pitchFamily="34" charset="0"/>
              </a:rPr>
              <a:t>, 1)={(q</a:t>
            </a:r>
            <a:r>
              <a:rPr lang="el-GR" altLang="en-US" sz="1600" baseline="-25000">
                <a:ea typeface="Tahoma" pitchFamily="34" charset="0"/>
              </a:rPr>
              <a:t>0</a:t>
            </a:r>
            <a:r>
              <a:rPr lang="el-GR" altLang="en-US" sz="1600">
                <a:ea typeface="Tahoma" pitchFamily="34" charset="0"/>
              </a:rPr>
              <a:t>,</a:t>
            </a:r>
            <a:r>
              <a:rPr lang="el-GR" altLang="en-US" sz="1600">
                <a:solidFill>
                  <a:srgbClr val="FF0000"/>
                </a:solidFill>
                <a:ea typeface="Tahoma" pitchFamily="34" charset="0"/>
              </a:rPr>
              <a:t>0</a:t>
            </a:r>
            <a:r>
              <a:rPr lang="el-GR" altLang="en-US" sz="1600">
                <a:ea typeface="Tahoma" pitchFamily="34" charset="0"/>
              </a:rPr>
              <a:t>1)}</a:t>
            </a:r>
          </a:p>
          <a:p>
            <a:pPr marL="609600" lvl="0" indent="-609600" eaLnBrk="1" latinLnBrk="1" hangingPunct="1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l-GR" altLang="en-US" sz="1600">
                <a:ea typeface="Tahoma" pitchFamily="34" charset="0"/>
              </a:rPr>
              <a:t>δ(q</a:t>
            </a:r>
            <a:r>
              <a:rPr lang="el-GR" altLang="en-US" sz="1600" baseline="-25000">
                <a:ea typeface="Tahoma" pitchFamily="34" charset="0"/>
              </a:rPr>
              <a:t>0</a:t>
            </a:r>
            <a:r>
              <a:rPr lang="el-GR" altLang="en-US" sz="1600">
                <a:ea typeface="Tahoma" pitchFamily="34" charset="0"/>
              </a:rPr>
              <a:t>,</a:t>
            </a:r>
            <a:r>
              <a:rPr lang="el-GR" altLang="en-US" sz="1600">
                <a:solidFill>
                  <a:srgbClr val="FF0000"/>
                </a:solidFill>
                <a:ea typeface="Tahoma" pitchFamily="34" charset="0"/>
              </a:rPr>
              <a:t>1</a:t>
            </a:r>
            <a:r>
              <a:rPr lang="el-GR" altLang="en-US" sz="1600">
                <a:ea typeface="Tahoma" pitchFamily="34" charset="0"/>
              </a:rPr>
              <a:t>, 0)={(q</a:t>
            </a:r>
            <a:r>
              <a:rPr lang="el-GR" altLang="en-US" sz="1600" baseline="-25000">
                <a:ea typeface="Tahoma" pitchFamily="34" charset="0"/>
              </a:rPr>
              <a:t>0</a:t>
            </a:r>
            <a:r>
              <a:rPr lang="el-GR" altLang="en-US" sz="1600">
                <a:ea typeface="Tahoma" pitchFamily="34" charset="0"/>
              </a:rPr>
              <a:t>,</a:t>
            </a:r>
            <a:r>
              <a:rPr lang="el-GR" altLang="en-US" sz="1600">
                <a:solidFill>
                  <a:srgbClr val="FF0000"/>
                </a:solidFill>
                <a:ea typeface="Tahoma" pitchFamily="34" charset="0"/>
              </a:rPr>
              <a:t>1</a:t>
            </a:r>
            <a:r>
              <a:rPr lang="el-GR" altLang="en-US" sz="1600">
                <a:ea typeface="Tahoma" pitchFamily="34" charset="0"/>
              </a:rPr>
              <a:t>0)}</a:t>
            </a:r>
          </a:p>
          <a:p>
            <a:pPr marL="609600" lvl="0" indent="-609600" eaLnBrk="1" latinLnBrk="1" hangingPunct="1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l-GR" altLang="en-US" sz="1600">
                <a:ea typeface="Tahoma" pitchFamily="34" charset="0"/>
              </a:rPr>
              <a:t>δ(q</a:t>
            </a:r>
            <a:r>
              <a:rPr lang="el-GR" altLang="en-US" sz="1600" baseline="-25000">
                <a:ea typeface="Tahoma" pitchFamily="34" charset="0"/>
              </a:rPr>
              <a:t>0</a:t>
            </a:r>
            <a:r>
              <a:rPr lang="el-GR" altLang="en-US" sz="1600">
                <a:ea typeface="Tahoma" pitchFamily="34" charset="0"/>
              </a:rPr>
              <a:t>,</a:t>
            </a:r>
            <a:r>
              <a:rPr lang="el-GR" altLang="en-US" sz="1600">
                <a:solidFill>
                  <a:srgbClr val="FF0000"/>
                </a:solidFill>
                <a:ea typeface="Tahoma" pitchFamily="34" charset="0"/>
              </a:rPr>
              <a:t>1</a:t>
            </a:r>
            <a:r>
              <a:rPr lang="el-GR" altLang="en-US" sz="1600">
                <a:ea typeface="Tahoma" pitchFamily="34" charset="0"/>
              </a:rPr>
              <a:t>, 1)={(q</a:t>
            </a:r>
            <a:r>
              <a:rPr lang="el-GR" altLang="en-US" sz="1600" baseline="-25000">
                <a:ea typeface="Tahoma" pitchFamily="34" charset="0"/>
              </a:rPr>
              <a:t>0</a:t>
            </a:r>
            <a:r>
              <a:rPr lang="el-GR" altLang="en-US" sz="1600">
                <a:ea typeface="Tahoma" pitchFamily="34" charset="0"/>
              </a:rPr>
              <a:t>,</a:t>
            </a:r>
            <a:r>
              <a:rPr lang="el-GR" altLang="en-US" sz="1600">
                <a:solidFill>
                  <a:srgbClr val="FF0000"/>
                </a:solidFill>
                <a:ea typeface="Tahoma" pitchFamily="34" charset="0"/>
              </a:rPr>
              <a:t>1</a:t>
            </a:r>
            <a:r>
              <a:rPr lang="el-GR" altLang="en-US" sz="1600">
                <a:ea typeface="Tahoma" pitchFamily="34" charset="0"/>
              </a:rPr>
              <a:t>1)}</a:t>
            </a:r>
          </a:p>
          <a:p>
            <a:pPr marL="609600" lvl="0" indent="-609600" eaLnBrk="1" latinLnBrk="1" hangingPunct="1">
              <a:lnSpc>
                <a:spcPct val="90000"/>
              </a:lnSpc>
              <a:buFont typeface="Arial" pitchFamily="34" charset="0"/>
              <a:buAutoNum type="arabicPeriod"/>
            </a:pPr>
            <a:endParaRPr lang="el-GR" altLang="en-US" sz="1600">
              <a:ea typeface="Tahoma" pitchFamily="34" charset="0"/>
            </a:endParaRPr>
          </a:p>
          <a:p>
            <a:pPr marL="609600" lvl="0" indent="-609600" eaLnBrk="1" latinLnBrk="1" hangingPunct="1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l-GR" altLang="en-US" sz="1600">
                <a:ea typeface="Tahoma" pitchFamily="34" charset="0"/>
              </a:rPr>
              <a:t>δ(q</a:t>
            </a:r>
            <a:r>
              <a:rPr lang="el-GR" altLang="en-US" sz="1600" baseline="-25000">
                <a:ea typeface="Tahoma" pitchFamily="34" charset="0"/>
              </a:rPr>
              <a:t>0</a:t>
            </a:r>
            <a:r>
              <a:rPr lang="el-GR" altLang="en-US" sz="1600">
                <a:ea typeface="Tahoma" pitchFamily="34" charset="0"/>
              </a:rPr>
              <a:t>, </a:t>
            </a:r>
            <a:r>
              <a:rPr lang="en-US" altLang="en-US" sz="1600"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l-GR" altLang="en-US" sz="1600">
                <a:ea typeface="Tahoma" pitchFamily="34" charset="0"/>
              </a:rPr>
              <a:t>, 0)={(</a:t>
            </a:r>
            <a:r>
              <a:rPr lang="el-GR" altLang="en-US" sz="1600">
                <a:solidFill>
                  <a:srgbClr val="0070C0"/>
                </a:solidFill>
                <a:ea typeface="Tahoma" pitchFamily="34" charset="0"/>
              </a:rPr>
              <a:t>q</a:t>
            </a:r>
            <a:r>
              <a:rPr lang="el-GR" altLang="en-US" sz="1600" baseline="-25000">
                <a:solidFill>
                  <a:srgbClr val="0070C0"/>
                </a:solidFill>
                <a:ea typeface="Tahoma" pitchFamily="34" charset="0"/>
              </a:rPr>
              <a:t>1</a:t>
            </a:r>
            <a:r>
              <a:rPr lang="el-GR" altLang="en-US" sz="1600">
                <a:ea typeface="Tahoma" pitchFamily="34" charset="0"/>
              </a:rPr>
              <a:t>, 0)}</a:t>
            </a:r>
          </a:p>
          <a:p>
            <a:pPr marL="609600" lvl="0" indent="-609600" eaLnBrk="1" latinLnBrk="1" hangingPunct="1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l-GR" altLang="en-US" sz="1600">
                <a:ea typeface="Tahoma" pitchFamily="34" charset="0"/>
              </a:rPr>
              <a:t>δ(q</a:t>
            </a:r>
            <a:r>
              <a:rPr lang="el-GR" altLang="en-US" sz="1600" baseline="-25000">
                <a:ea typeface="Tahoma" pitchFamily="34" charset="0"/>
              </a:rPr>
              <a:t>0</a:t>
            </a:r>
            <a:r>
              <a:rPr lang="el-GR" altLang="en-US" sz="1600">
                <a:ea typeface="Tahoma" pitchFamily="34" charset="0"/>
              </a:rPr>
              <a:t>, </a:t>
            </a:r>
            <a:r>
              <a:rPr lang="en-US" altLang="en-US" sz="1600"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l-GR" altLang="en-US" sz="1600">
                <a:ea typeface="Tahoma" pitchFamily="34" charset="0"/>
              </a:rPr>
              <a:t>, 1)={(</a:t>
            </a:r>
            <a:r>
              <a:rPr lang="el-GR" altLang="en-US" sz="1600">
                <a:solidFill>
                  <a:srgbClr val="0070C0"/>
                </a:solidFill>
                <a:ea typeface="Tahoma" pitchFamily="34" charset="0"/>
              </a:rPr>
              <a:t>q</a:t>
            </a:r>
            <a:r>
              <a:rPr lang="el-GR" altLang="en-US" sz="1600" baseline="-25000">
                <a:solidFill>
                  <a:srgbClr val="0070C0"/>
                </a:solidFill>
                <a:ea typeface="Tahoma" pitchFamily="34" charset="0"/>
              </a:rPr>
              <a:t>1</a:t>
            </a:r>
            <a:r>
              <a:rPr lang="el-GR" altLang="en-US" sz="1600">
                <a:ea typeface="Tahoma" pitchFamily="34" charset="0"/>
              </a:rPr>
              <a:t>, 1)}</a:t>
            </a:r>
          </a:p>
          <a:p>
            <a:pPr marL="609600" lvl="0" indent="-609600" eaLnBrk="1" latinLnBrk="1" hangingPunct="1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l-GR" altLang="en-US" sz="1600">
                <a:ea typeface="Tahoma" pitchFamily="34" charset="0"/>
              </a:rPr>
              <a:t>δ(q</a:t>
            </a:r>
            <a:r>
              <a:rPr lang="el-GR" altLang="en-US" sz="1600" baseline="-25000">
                <a:ea typeface="Tahoma" pitchFamily="34" charset="0"/>
              </a:rPr>
              <a:t>0</a:t>
            </a:r>
            <a:r>
              <a:rPr lang="el-GR" altLang="en-US" sz="1600">
                <a:ea typeface="Tahoma" pitchFamily="34" charset="0"/>
              </a:rPr>
              <a:t>, </a:t>
            </a:r>
            <a:r>
              <a:rPr lang="en-US" altLang="en-US" sz="1600"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l-GR" altLang="en-US" sz="1600">
                <a:ea typeface="Tahoma" pitchFamily="34" charset="0"/>
              </a:rPr>
              <a:t>, Z</a:t>
            </a:r>
            <a:r>
              <a:rPr lang="el-GR" altLang="en-US" sz="1600" baseline="-25000">
                <a:ea typeface="Tahoma" pitchFamily="34" charset="0"/>
              </a:rPr>
              <a:t>0</a:t>
            </a:r>
            <a:r>
              <a:rPr lang="el-GR" altLang="en-US" sz="1600">
                <a:ea typeface="Tahoma" pitchFamily="34" charset="0"/>
              </a:rPr>
              <a:t>)={(</a:t>
            </a:r>
            <a:r>
              <a:rPr lang="el-GR" altLang="en-US" sz="1600">
                <a:solidFill>
                  <a:srgbClr val="0070C0"/>
                </a:solidFill>
                <a:ea typeface="Tahoma" pitchFamily="34" charset="0"/>
              </a:rPr>
              <a:t>q</a:t>
            </a:r>
            <a:r>
              <a:rPr lang="el-GR" altLang="en-US" sz="1600" baseline="-25000">
                <a:solidFill>
                  <a:srgbClr val="0070C0"/>
                </a:solidFill>
                <a:ea typeface="Tahoma" pitchFamily="34" charset="0"/>
              </a:rPr>
              <a:t>1</a:t>
            </a:r>
            <a:r>
              <a:rPr lang="el-GR" altLang="en-US" sz="1600">
                <a:ea typeface="Tahoma" pitchFamily="34" charset="0"/>
              </a:rPr>
              <a:t>, Z</a:t>
            </a:r>
            <a:r>
              <a:rPr lang="el-GR" altLang="en-US" sz="1600" baseline="-25000">
                <a:ea typeface="Tahoma" pitchFamily="34" charset="0"/>
              </a:rPr>
              <a:t>0</a:t>
            </a:r>
            <a:r>
              <a:rPr lang="el-GR" altLang="en-US" sz="1600">
                <a:ea typeface="Tahoma" pitchFamily="34" charset="0"/>
              </a:rPr>
              <a:t>)}</a:t>
            </a:r>
          </a:p>
          <a:p>
            <a:pPr marL="609600" lvl="0" indent="-609600" eaLnBrk="1" latinLnBrk="1" hangingPunct="1">
              <a:lnSpc>
                <a:spcPct val="90000"/>
              </a:lnSpc>
              <a:buFont typeface="Arial" pitchFamily="34" charset="0"/>
              <a:buAutoNum type="arabicPeriod"/>
            </a:pPr>
            <a:endParaRPr lang="el-GR" altLang="en-US" sz="1600">
              <a:ea typeface="Tahoma" pitchFamily="34" charset="0"/>
            </a:endParaRPr>
          </a:p>
          <a:p>
            <a:pPr marL="609600" lvl="0" indent="-609600" eaLnBrk="1" latinLnBrk="1" hangingPunct="1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l-GR" altLang="en-US" sz="1600">
                <a:ea typeface="Tahoma" pitchFamily="34" charset="0"/>
              </a:rPr>
              <a:t>δ(</a:t>
            </a:r>
            <a:r>
              <a:rPr lang="el-GR" altLang="en-US" sz="1600">
                <a:solidFill>
                  <a:srgbClr val="0070C0"/>
                </a:solidFill>
                <a:ea typeface="Tahoma" pitchFamily="34" charset="0"/>
              </a:rPr>
              <a:t>q</a:t>
            </a:r>
            <a:r>
              <a:rPr lang="el-GR" altLang="en-US" sz="1600" baseline="-25000">
                <a:solidFill>
                  <a:srgbClr val="0070C0"/>
                </a:solidFill>
                <a:ea typeface="Tahoma" pitchFamily="34" charset="0"/>
              </a:rPr>
              <a:t>1</a:t>
            </a:r>
            <a:r>
              <a:rPr lang="el-GR" altLang="en-US" sz="1600">
                <a:solidFill>
                  <a:srgbClr val="FF0000"/>
                </a:solidFill>
                <a:ea typeface="Tahoma" pitchFamily="34" charset="0"/>
              </a:rPr>
              <a:t>,0</a:t>
            </a:r>
            <a:r>
              <a:rPr lang="el-GR" altLang="en-US" sz="1600">
                <a:ea typeface="Tahoma" pitchFamily="34" charset="0"/>
              </a:rPr>
              <a:t>, 0)={(</a:t>
            </a:r>
            <a:r>
              <a:rPr lang="el-GR" altLang="en-US" sz="1600">
                <a:solidFill>
                  <a:srgbClr val="0070C0"/>
                </a:solidFill>
                <a:ea typeface="Tahoma" pitchFamily="34" charset="0"/>
              </a:rPr>
              <a:t>q</a:t>
            </a:r>
            <a:r>
              <a:rPr lang="el-GR" altLang="en-US" sz="1600" baseline="-25000">
                <a:solidFill>
                  <a:srgbClr val="0070C0"/>
                </a:solidFill>
                <a:ea typeface="Tahoma" pitchFamily="34" charset="0"/>
              </a:rPr>
              <a:t>1</a:t>
            </a:r>
            <a:r>
              <a:rPr lang="el-GR" altLang="en-US" sz="1600">
                <a:ea typeface="Tahoma" pitchFamily="34" charset="0"/>
              </a:rPr>
              <a:t>, </a:t>
            </a:r>
            <a:r>
              <a:rPr lang="en-US" altLang="en-US" sz="1600"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l-GR" altLang="en-US" sz="1600">
                <a:ea typeface="Tahoma" pitchFamily="34" charset="0"/>
              </a:rPr>
              <a:t>)}</a:t>
            </a:r>
          </a:p>
          <a:p>
            <a:pPr marL="609600" lvl="0" indent="-609600" eaLnBrk="1" latinLnBrk="1" hangingPunct="1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l-GR" altLang="en-US" sz="1600">
                <a:ea typeface="Tahoma" pitchFamily="34" charset="0"/>
              </a:rPr>
              <a:t>δ(q</a:t>
            </a:r>
            <a:r>
              <a:rPr lang="el-GR" altLang="en-US" sz="1600" baseline="-25000">
                <a:ea typeface="Tahoma" pitchFamily="34" charset="0"/>
              </a:rPr>
              <a:t>1</a:t>
            </a:r>
            <a:r>
              <a:rPr lang="el-GR" altLang="en-US" sz="1600">
                <a:ea typeface="Tahoma" pitchFamily="34" charset="0"/>
              </a:rPr>
              <a:t>,</a:t>
            </a:r>
            <a:r>
              <a:rPr lang="el-GR" altLang="en-US" sz="1600">
                <a:solidFill>
                  <a:srgbClr val="FF0000"/>
                </a:solidFill>
                <a:ea typeface="Tahoma" pitchFamily="34" charset="0"/>
              </a:rPr>
              <a:t>1</a:t>
            </a:r>
            <a:r>
              <a:rPr lang="el-GR" altLang="en-US" sz="1600">
                <a:ea typeface="Tahoma" pitchFamily="34" charset="0"/>
              </a:rPr>
              <a:t>, 1)={(</a:t>
            </a:r>
            <a:r>
              <a:rPr lang="el-GR" altLang="en-US" sz="1600">
                <a:solidFill>
                  <a:srgbClr val="0070C0"/>
                </a:solidFill>
                <a:ea typeface="Tahoma" pitchFamily="34" charset="0"/>
              </a:rPr>
              <a:t>q</a:t>
            </a:r>
            <a:r>
              <a:rPr lang="el-GR" altLang="en-US" sz="1600" baseline="-25000">
                <a:solidFill>
                  <a:srgbClr val="0070C0"/>
                </a:solidFill>
                <a:ea typeface="Tahoma" pitchFamily="34" charset="0"/>
              </a:rPr>
              <a:t>1</a:t>
            </a:r>
            <a:r>
              <a:rPr lang="el-GR" altLang="en-US" sz="1600">
                <a:ea typeface="Tahoma" pitchFamily="34" charset="0"/>
              </a:rPr>
              <a:t>, </a:t>
            </a:r>
            <a:r>
              <a:rPr lang="en-US" altLang="en-US" sz="1600"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l-GR" altLang="en-US" sz="1600">
                <a:ea typeface="Tahoma" pitchFamily="34" charset="0"/>
              </a:rPr>
              <a:t>)}</a:t>
            </a:r>
          </a:p>
          <a:p>
            <a:pPr marL="609600" lvl="0" indent="-609600" eaLnBrk="1" latinLnBrk="1" hangingPunct="1">
              <a:lnSpc>
                <a:spcPct val="90000"/>
              </a:lnSpc>
              <a:buFont typeface="Arial" pitchFamily="34" charset="0"/>
              <a:buAutoNum type="arabicPeriod"/>
            </a:pPr>
            <a:endParaRPr lang="el-GR" altLang="en-US" sz="1600">
              <a:ea typeface="Tahoma" pitchFamily="34" charset="0"/>
            </a:endParaRPr>
          </a:p>
          <a:p>
            <a:pPr marL="609600" lvl="0" indent="-609600" eaLnBrk="1" latinLnBrk="1" hangingPunct="1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l-GR" altLang="en-US" sz="1600">
                <a:ea typeface="Tahoma" pitchFamily="34" charset="0"/>
              </a:rPr>
              <a:t>δ(</a:t>
            </a:r>
            <a:r>
              <a:rPr lang="el-GR" altLang="en-US" sz="1600">
                <a:solidFill>
                  <a:srgbClr val="0070C0"/>
                </a:solidFill>
                <a:ea typeface="Tahoma" pitchFamily="34" charset="0"/>
              </a:rPr>
              <a:t>q</a:t>
            </a:r>
            <a:r>
              <a:rPr lang="el-GR" altLang="en-US" sz="1600" baseline="-25000">
                <a:solidFill>
                  <a:srgbClr val="0070C0"/>
                </a:solidFill>
                <a:ea typeface="Tahoma" pitchFamily="34" charset="0"/>
              </a:rPr>
              <a:t>1</a:t>
            </a:r>
            <a:r>
              <a:rPr lang="el-GR" altLang="en-US" sz="1600">
                <a:ea typeface="Tahoma" pitchFamily="34" charset="0"/>
              </a:rPr>
              <a:t>, </a:t>
            </a:r>
            <a:r>
              <a:rPr lang="en-US" altLang="en-US" sz="1600"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l-GR" altLang="en-US" sz="1600">
                <a:ea typeface="Tahoma" pitchFamily="34" charset="0"/>
              </a:rPr>
              <a:t>, Z</a:t>
            </a:r>
            <a:r>
              <a:rPr lang="el-GR" altLang="en-US" sz="1600" baseline="-25000">
                <a:ea typeface="Tahoma" pitchFamily="34" charset="0"/>
              </a:rPr>
              <a:t>0</a:t>
            </a:r>
            <a:r>
              <a:rPr lang="el-GR" altLang="en-US" sz="1600">
                <a:ea typeface="Tahoma" pitchFamily="34" charset="0"/>
              </a:rPr>
              <a:t>)={(</a:t>
            </a:r>
            <a:r>
              <a:rPr lang="el-GR" altLang="en-US" sz="1600" b="1">
                <a:solidFill>
                  <a:srgbClr val="00B050"/>
                </a:solidFill>
                <a:ea typeface="Tahoma" pitchFamily="34" charset="0"/>
              </a:rPr>
              <a:t>q</a:t>
            </a:r>
            <a:r>
              <a:rPr lang="el-GR" altLang="en-US" sz="1600" b="1" baseline="-25000">
                <a:solidFill>
                  <a:srgbClr val="00B050"/>
                </a:solidFill>
                <a:ea typeface="Tahoma" pitchFamily="34" charset="0"/>
              </a:rPr>
              <a:t>2</a:t>
            </a:r>
            <a:r>
              <a:rPr lang="el-GR" altLang="en-US" sz="1600">
                <a:solidFill>
                  <a:srgbClr val="0070C0"/>
                </a:solidFill>
                <a:ea typeface="Tahoma" pitchFamily="34" charset="0"/>
              </a:rPr>
              <a:t>, </a:t>
            </a:r>
            <a:r>
              <a:rPr lang="el-GR" altLang="en-US" sz="1600">
                <a:ea typeface="Tahoma" pitchFamily="34" charset="0"/>
              </a:rPr>
              <a:t>Z</a:t>
            </a:r>
            <a:r>
              <a:rPr lang="el-GR" altLang="en-US" sz="1600" baseline="-25000">
                <a:ea typeface="Tahoma" pitchFamily="34" charset="0"/>
              </a:rPr>
              <a:t>0</a:t>
            </a:r>
            <a:r>
              <a:rPr lang="en-US" altLang="en-US" sz="1600">
                <a:ea typeface="Tahoma" pitchFamily="34" charset="0"/>
              </a:rPr>
              <a:t>)}</a:t>
            </a:r>
          </a:p>
          <a:p>
            <a:pPr marL="609600" lvl="0" indent="-609600" eaLnBrk="1" latinLnBrk="1" hangingPunct="1">
              <a:lnSpc>
                <a:spcPct val="90000"/>
              </a:lnSpc>
              <a:buFont typeface="Arial" pitchFamily="34" charset="0"/>
              <a:buAutoNum type="arabicPeriod"/>
            </a:pPr>
            <a:endParaRPr lang="en-US" altLang="en-US" sz="1600">
              <a:ea typeface="Tahoma" pitchFamily="34" charset="0"/>
            </a:endParaRPr>
          </a:p>
          <a:p>
            <a:pPr marL="609600" lvl="0" indent="-609600" eaLnBrk="1" latinLnBrk="1" hangingPunct="1">
              <a:lnSpc>
                <a:spcPct val="90000"/>
              </a:lnSpc>
              <a:buFont typeface="Arial" pitchFamily="34" charset="0"/>
              <a:buAutoNum type="arabicPeriod"/>
            </a:pPr>
            <a:endParaRPr lang="en-US" altLang="en-US" sz="1600">
              <a:ea typeface="Tahoma" pitchFamily="34" charset="0"/>
            </a:endParaRPr>
          </a:p>
          <a:p>
            <a:pPr marL="609600" lvl="0" indent="-609600" eaLnBrk="1" latinLnBrk="1" hangingPunct="1">
              <a:lnSpc>
                <a:spcPct val="90000"/>
              </a:lnSpc>
              <a:buFont typeface="Arial" pitchFamily="34" charset="0"/>
              <a:buAutoNum type="arabicPeriod"/>
            </a:pPr>
            <a:endParaRPr lang="en-US" altLang="en-US" sz="1600">
              <a:ea typeface="Tahoma" pitchFamily="34" charset="0"/>
            </a:endParaRPr>
          </a:p>
        </p:txBody>
      </p:sp>
      <p:sp>
        <p:nvSpPr>
          <p:cNvPr id="1048757" name="TextBox 1048756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7</a:t>
            </a:fld>
            <a:endParaRPr lang="en-US" altLang="en-US" sz="1400">
              <a:ea typeface="ＭＳ Ｐゴシック" pitchFamily="34" charset="-128"/>
            </a:endParaRPr>
          </a:p>
        </p:txBody>
      </p:sp>
      <p:grpSp>
        <p:nvGrpSpPr>
          <p:cNvPr id="81" name="Group 80"/>
          <p:cNvGrpSpPr/>
          <p:nvPr/>
        </p:nvGrpSpPr>
        <p:grpSpPr>
          <a:xfrm>
            <a:off x="3962400" y="2057400"/>
            <a:ext cx="3400743" cy="533400"/>
            <a:chOff x="3962400" y="2057400"/>
            <a:chExt cx="3400743" cy="533400"/>
          </a:xfrm>
        </p:grpSpPr>
        <p:sp>
          <p:nvSpPr>
            <p:cNvPr id="1048758" name="TextBox 1048757"/>
            <p:cNvSpPr txBox="1"/>
            <p:nvPr/>
          </p:nvSpPr>
          <p:spPr>
            <a:xfrm>
              <a:off x="4500563" y="2100263"/>
              <a:ext cx="2862580" cy="358141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800">
                  <a:solidFill>
                    <a:schemeClr val="folHlink"/>
                  </a:solidFill>
                  <a:latin typeface="Arial" pitchFamily="34" charset="0"/>
                  <a:ea typeface="ＭＳ Ｐゴシック" pitchFamily="34" charset="-128"/>
                </a:rPr>
                <a:t>First symbol push on stack</a:t>
              </a:r>
            </a:p>
          </p:txBody>
        </p:sp>
        <p:sp>
          <p:nvSpPr>
            <p:cNvPr id="1048759" name="Right Brace 1048758"/>
            <p:cNvSpPr/>
            <p:nvPr/>
          </p:nvSpPr>
          <p:spPr>
            <a:xfrm>
              <a:off x="3962400" y="2057400"/>
              <a:ext cx="228600" cy="533400"/>
            </a:xfrm>
            <a:prstGeom prst="rightBrace">
              <a:avLst/>
            </a:prstGeom>
            <a:noFill/>
            <a:ln w="9525" cap="flat" cmpd="sng">
              <a:solidFill>
                <a:schemeClr val="hlink">
                  <a:alpha val="100000"/>
                </a:schemeClr>
              </a:solidFill>
              <a:prstDash val="solid"/>
              <a:round/>
            </a:ln>
          </p:spPr>
          <p:txBody>
            <a:bodyPr vert="horz" wrap="none" lIns="91440" tIns="45720" rIns="91440" bIns="45720" anchor="ctr"/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endParaRPr lang="en-US" altLang="en-US" sz="2000">
                <a:latin typeface="Arial" pitchFamily="34" charset="0"/>
                <a:ea typeface="ＭＳ Ｐゴシック" pitchFamily="34" charset="-128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3962400" y="2971800"/>
            <a:ext cx="3375275" cy="1163138"/>
            <a:chOff x="3962400" y="2971800"/>
            <a:chExt cx="3375701" cy="1162561"/>
          </a:xfrm>
        </p:grpSpPr>
        <p:sp>
          <p:nvSpPr>
            <p:cNvPr id="1048760" name="TextBox 1048759"/>
            <p:cNvSpPr txBox="1"/>
            <p:nvPr/>
          </p:nvSpPr>
          <p:spPr>
            <a:xfrm>
              <a:off x="4500563" y="3243263"/>
              <a:ext cx="2837538" cy="891098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800">
                  <a:solidFill>
                    <a:schemeClr val="folHlink"/>
                  </a:solidFill>
                  <a:latin typeface="Arial" pitchFamily="34" charset="0"/>
                  <a:ea typeface="ＭＳ Ｐゴシック" pitchFamily="34" charset="-128"/>
                </a:rPr>
                <a:t>Grow the stack by pushing </a:t>
              </a:r>
              <a:r>
                <a:t/>
              </a:r>
              <a:br/>
              <a:r>
                <a:rPr lang="en-US" altLang="en-US" sz="1800">
                  <a:solidFill>
                    <a:schemeClr val="folHlink"/>
                  </a:solidFill>
                  <a:latin typeface="Arial" pitchFamily="34" charset="0"/>
                  <a:ea typeface="ＭＳ Ｐゴシック" pitchFamily="34" charset="-128"/>
                </a:rPr>
                <a:t>new symbols on top of old</a:t>
              </a:r>
              <a:r>
                <a:t/>
              </a:r>
              <a:br/>
              <a:r>
                <a:rPr lang="en-US" altLang="en-US" sz="1800">
                  <a:solidFill>
                    <a:schemeClr val="folHlink"/>
                  </a:solidFill>
                  <a:latin typeface="Arial" pitchFamily="34" charset="0"/>
                  <a:ea typeface="ＭＳ Ｐゴシック" pitchFamily="34" charset="-128"/>
                </a:rPr>
                <a:t>(w-part)</a:t>
              </a:r>
            </a:p>
          </p:txBody>
        </p:sp>
        <p:sp>
          <p:nvSpPr>
            <p:cNvPr id="1048761" name="Right Brace 1048760"/>
            <p:cNvSpPr/>
            <p:nvPr/>
          </p:nvSpPr>
          <p:spPr>
            <a:xfrm>
              <a:off x="3962400" y="2971800"/>
              <a:ext cx="228600" cy="914400"/>
            </a:xfrm>
            <a:prstGeom prst="rightBrace">
              <a:avLst/>
            </a:prstGeom>
            <a:noFill/>
            <a:ln w="9525" cap="flat" cmpd="sng">
              <a:solidFill>
                <a:schemeClr val="hlink">
                  <a:alpha val="100000"/>
                </a:schemeClr>
              </a:solidFill>
              <a:prstDash val="solid"/>
              <a:round/>
            </a:ln>
          </p:spPr>
          <p:txBody>
            <a:bodyPr vert="horz" wrap="none" lIns="91440" tIns="45720" rIns="91440" bIns="45720" anchor="ctr"/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endParaRPr lang="en-US" altLang="en-US" sz="2000">
                <a:latin typeface="Arial" pitchFamily="34" charset="0"/>
                <a:ea typeface="ＭＳ Ｐゴシック" pitchFamily="34" charset="-128"/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3962400" y="4267200"/>
            <a:ext cx="3769033" cy="743869"/>
            <a:chOff x="3962400" y="4267200"/>
            <a:chExt cx="3769107" cy="744082"/>
          </a:xfrm>
        </p:grpSpPr>
        <p:sp>
          <p:nvSpPr>
            <p:cNvPr id="1048762" name="TextBox 1048761"/>
            <p:cNvSpPr txBox="1"/>
            <p:nvPr/>
          </p:nvSpPr>
          <p:spPr>
            <a:xfrm>
              <a:off x="4500563" y="4386263"/>
              <a:ext cx="3230944" cy="625019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800">
                  <a:solidFill>
                    <a:schemeClr val="folHlink"/>
                  </a:solidFill>
                  <a:latin typeface="Arial" pitchFamily="34" charset="0"/>
                  <a:ea typeface="ＭＳ Ｐゴシック" pitchFamily="34" charset="-128"/>
                </a:rPr>
                <a:t>Switch to popping mode</a:t>
              </a:r>
            </a:p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800">
                  <a:solidFill>
                    <a:schemeClr val="folHlink"/>
                  </a:solidFill>
                  <a:latin typeface="Arial" pitchFamily="34" charset="0"/>
                  <a:ea typeface="ＭＳ Ｐゴシック" pitchFamily="34" charset="-128"/>
                </a:rPr>
                <a:t>(boundary between w and w</a:t>
              </a:r>
              <a:r>
                <a:rPr lang="en-US" altLang="en-US" sz="1800" baseline="30000">
                  <a:solidFill>
                    <a:schemeClr val="folHlink"/>
                  </a:solidFill>
                  <a:latin typeface="Arial" pitchFamily="34" charset="0"/>
                  <a:ea typeface="ＭＳ Ｐゴシック" pitchFamily="34" charset="-128"/>
                </a:rPr>
                <a:t>R</a:t>
              </a:r>
              <a:r>
                <a:rPr lang="en-US" altLang="en-US" sz="1800">
                  <a:solidFill>
                    <a:schemeClr val="folHlink"/>
                  </a:solidFill>
                  <a:latin typeface="Arial" pitchFamily="34" charset="0"/>
                  <a:ea typeface="ＭＳ Ｐゴシック" pitchFamily="34" charset="-128"/>
                </a:rPr>
                <a:t>)</a:t>
              </a:r>
            </a:p>
          </p:txBody>
        </p:sp>
        <p:sp>
          <p:nvSpPr>
            <p:cNvPr id="1048763" name="Right Brace 1048762"/>
            <p:cNvSpPr/>
            <p:nvPr/>
          </p:nvSpPr>
          <p:spPr>
            <a:xfrm>
              <a:off x="3962400" y="4267200"/>
              <a:ext cx="228600" cy="685800"/>
            </a:xfrm>
            <a:prstGeom prst="rightBrace">
              <a:avLst/>
            </a:prstGeom>
            <a:noFill/>
            <a:ln w="9525" cap="flat" cmpd="sng">
              <a:solidFill>
                <a:schemeClr val="hlink">
                  <a:alpha val="100000"/>
                </a:schemeClr>
              </a:solidFill>
              <a:prstDash val="solid"/>
              <a:round/>
            </a:ln>
          </p:spPr>
          <p:txBody>
            <a:bodyPr vert="horz" wrap="none" lIns="91440" tIns="45720" rIns="91440" bIns="45720" anchor="ctr"/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endParaRPr lang="en-US" altLang="en-US" sz="2000">
                <a:latin typeface="Arial" pitchFamily="34" charset="0"/>
                <a:ea typeface="ＭＳ Ｐゴシック" pitchFamily="34" charset="-128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3962400" y="5257800"/>
            <a:ext cx="4492944" cy="667703"/>
            <a:chOff x="3962400" y="5257800"/>
            <a:chExt cx="4492944" cy="667704"/>
          </a:xfrm>
        </p:grpSpPr>
        <p:sp>
          <p:nvSpPr>
            <p:cNvPr id="1048764" name="TextBox 1048763"/>
            <p:cNvSpPr txBox="1"/>
            <p:nvPr/>
          </p:nvSpPr>
          <p:spPr>
            <a:xfrm>
              <a:off x="4500563" y="5300663"/>
              <a:ext cx="3954781" cy="624841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800">
                  <a:solidFill>
                    <a:schemeClr val="folHlink"/>
                  </a:solidFill>
                  <a:latin typeface="Arial" pitchFamily="34" charset="0"/>
                  <a:ea typeface="ＭＳ Ｐゴシック" pitchFamily="34" charset="-128"/>
                </a:rPr>
                <a:t>Shrink the stack by popping matching </a:t>
              </a:r>
              <a:r>
                <a:t/>
              </a:r>
              <a:br/>
              <a:r>
                <a:rPr lang="en-US" altLang="en-US" sz="1800">
                  <a:solidFill>
                    <a:schemeClr val="folHlink"/>
                  </a:solidFill>
                  <a:latin typeface="Arial" pitchFamily="34" charset="0"/>
                  <a:ea typeface="ＭＳ Ｐゴシック" pitchFamily="34" charset="-128"/>
                </a:rPr>
                <a:t>symbols (w</a:t>
              </a:r>
              <a:r>
                <a:rPr lang="en-US" altLang="en-US" sz="1800" baseline="30000">
                  <a:solidFill>
                    <a:schemeClr val="folHlink"/>
                  </a:solidFill>
                  <a:latin typeface="Arial" pitchFamily="34" charset="0"/>
                  <a:ea typeface="ＭＳ Ｐゴシック" pitchFamily="34" charset="-128"/>
                </a:rPr>
                <a:t>R</a:t>
              </a:r>
              <a:r>
                <a:rPr lang="en-US" altLang="en-US" sz="1800">
                  <a:solidFill>
                    <a:schemeClr val="folHlink"/>
                  </a:solidFill>
                  <a:latin typeface="Arial" pitchFamily="34" charset="0"/>
                  <a:ea typeface="ＭＳ Ｐゴシック" pitchFamily="34" charset="-128"/>
                </a:rPr>
                <a:t>-part)</a:t>
              </a:r>
            </a:p>
          </p:txBody>
        </p:sp>
        <p:sp>
          <p:nvSpPr>
            <p:cNvPr id="1048765" name="Right Brace 1048764"/>
            <p:cNvSpPr/>
            <p:nvPr/>
          </p:nvSpPr>
          <p:spPr>
            <a:xfrm>
              <a:off x="3962400" y="5257800"/>
              <a:ext cx="228600" cy="533400"/>
            </a:xfrm>
            <a:prstGeom prst="rightBrace">
              <a:avLst/>
            </a:prstGeom>
            <a:noFill/>
            <a:ln w="9525" cap="flat" cmpd="sng">
              <a:solidFill>
                <a:schemeClr val="hlink">
                  <a:alpha val="100000"/>
                </a:schemeClr>
              </a:solidFill>
              <a:prstDash val="solid"/>
              <a:round/>
            </a:ln>
          </p:spPr>
          <p:txBody>
            <a:bodyPr vert="horz" wrap="none" lIns="91440" tIns="45720" rIns="91440" bIns="45720" anchor="ctr"/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endParaRPr lang="en-US" altLang="en-US" sz="2000">
                <a:latin typeface="Arial" pitchFamily="34" charset="0"/>
                <a:ea typeface="ＭＳ Ｐゴシック" pitchFamily="34" charset="-128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3962400" y="6019800"/>
            <a:ext cx="3060700" cy="533400"/>
            <a:chOff x="3962400" y="6019800"/>
            <a:chExt cx="3060700" cy="533400"/>
          </a:xfrm>
        </p:grpSpPr>
        <p:sp>
          <p:nvSpPr>
            <p:cNvPr id="1048766" name="TextBox 1048765"/>
            <p:cNvSpPr txBox="1"/>
            <p:nvPr/>
          </p:nvSpPr>
          <p:spPr>
            <a:xfrm>
              <a:off x="4500563" y="6062663"/>
              <a:ext cx="2522537" cy="36671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800">
                  <a:solidFill>
                    <a:schemeClr val="folHlink"/>
                  </a:solidFill>
                  <a:latin typeface="Arial" pitchFamily="34" charset="0"/>
                  <a:ea typeface="ＭＳ Ｐゴシック" pitchFamily="34" charset="-128"/>
                </a:rPr>
                <a:t>Enter acceptance state</a:t>
              </a:r>
            </a:p>
          </p:txBody>
        </p:sp>
        <p:sp>
          <p:nvSpPr>
            <p:cNvPr id="1048767" name="Right Brace 1048766"/>
            <p:cNvSpPr/>
            <p:nvPr/>
          </p:nvSpPr>
          <p:spPr>
            <a:xfrm>
              <a:off x="3962400" y="6019800"/>
              <a:ext cx="228600" cy="533400"/>
            </a:xfrm>
            <a:prstGeom prst="rightBrace">
              <a:avLst/>
            </a:prstGeom>
            <a:noFill/>
            <a:ln w="9525" cap="flat" cmpd="sng">
              <a:solidFill>
                <a:schemeClr val="hlink">
                  <a:alpha val="100000"/>
                </a:schemeClr>
              </a:solidFill>
              <a:prstDash val="solid"/>
              <a:round/>
            </a:ln>
          </p:spPr>
          <p:txBody>
            <a:bodyPr vert="horz" wrap="none" lIns="91440" tIns="45720" rIns="91440" bIns="45720" anchor="ctr"/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endParaRPr lang="en-US" altLang="en-US" sz="2000">
                <a:latin typeface="Arial" pitchFamily="34" charset="0"/>
                <a:ea typeface="ＭＳ Ｐゴシック" pitchFamily="34" charset="-128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4800600" y="0"/>
            <a:ext cx="3276600" cy="1633537"/>
            <a:chOff x="3581400" y="0"/>
            <a:chExt cx="3276600" cy="1633954"/>
          </a:xfrm>
        </p:grpSpPr>
        <p:cxnSp>
          <p:nvCxnSpPr>
            <p:cNvPr id="3145729" name="Straight Connector 3145728"/>
            <p:cNvCxnSpPr>
              <a:cxnSpLocks/>
            </p:cNvCxnSpPr>
            <p:nvPr/>
          </p:nvCxnSpPr>
          <p:spPr>
            <a:xfrm rot="16200000" flipH="1" flipV="1">
              <a:off x="4546997" y="1099741"/>
              <a:ext cx="982662" cy="18257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30" name="Straight Connector 3145729"/>
            <p:cNvCxnSpPr>
              <a:cxnSpLocks/>
            </p:cNvCxnSpPr>
            <p:nvPr/>
          </p:nvCxnSpPr>
          <p:spPr>
            <a:xfrm>
              <a:off x="5029200" y="1600200"/>
              <a:ext cx="4572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31" name="Straight Connector 3145730"/>
            <p:cNvCxnSpPr>
              <a:cxnSpLocks/>
            </p:cNvCxnSpPr>
            <p:nvPr/>
          </p:nvCxnSpPr>
          <p:spPr>
            <a:xfrm rot="5400000" flipH="1" flipV="1">
              <a:off x="4953000" y="1066800"/>
              <a:ext cx="1066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32" name="Straight Connector 3145731"/>
            <p:cNvCxnSpPr>
              <a:cxnSpLocks/>
            </p:cNvCxnSpPr>
            <p:nvPr/>
          </p:nvCxnSpPr>
          <p:spPr>
            <a:xfrm>
              <a:off x="5029200" y="1295400"/>
              <a:ext cx="4572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sp>
          <p:nvSpPr>
            <p:cNvPr id="1048768" name="TextBox 1048767"/>
            <p:cNvSpPr txBox="1"/>
            <p:nvPr/>
          </p:nvSpPr>
          <p:spPr>
            <a:xfrm>
              <a:off x="5025158" y="1295400"/>
              <a:ext cx="385042" cy="33855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>
                  <a:latin typeface="Arial" pitchFamily="34" charset="0"/>
                  <a:ea typeface="ＭＳ Ｐゴシック" pitchFamily="34" charset="-128"/>
                </a:rPr>
                <a:t>Z</a:t>
              </a:r>
              <a:r>
                <a:rPr lang="en-US" altLang="en-US" sz="1600" baseline="-25000">
                  <a:latin typeface="Arial" pitchFamily="34" charset="0"/>
                  <a:ea typeface="ＭＳ Ｐゴシック" pitchFamily="34" charset="-128"/>
                </a:rPr>
                <a:t>0</a:t>
              </a:r>
            </a:p>
          </p:txBody>
        </p:sp>
        <p:sp>
          <p:nvSpPr>
            <p:cNvPr id="1048769" name="TextBox 1048768"/>
            <p:cNvSpPr txBox="1"/>
            <p:nvPr/>
          </p:nvSpPr>
          <p:spPr>
            <a:xfrm>
              <a:off x="3581400" y="0"/>
              <a:ext cx="2789546" cy="40011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2000" u="sng">
                  <a:latin typeface="Arial" pitchFamily="34" charset="0"/>
                  <a:ea typeface="ＭＳ Ｐゴシック" pitchFamily="34" charset="-128"/>
                </a:rPr>
                <a:t>Initial state of the PDA:</a:t>
              </a:r>
            </a:p>
          </p:txBody>
        </p:sp>
        <p:cxnSp>
          <p:nvCxnSpPr>
            <p:cNvPr id="3145733" name="Straight Arrow Connector 3145732"/>
            <p:cNvCxnSpPr>
              <a:cxnSpLocks/>
            </p:cNvCxnSpPr>
            <p:nvPr/>
          </p:nvCxnSpPr>
          <p:spPr>
            <a:xfrm>
              <a:off x="5867400" y="914400"/>
              <a:ext cx="381000" cy="1588"/>
            </a:xfrm>
            <a:prstGeom prst="straightConnector1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arrow" w="med" len="med"/>
            </a:ln>
          </p:spPr>
        </p:cxnSp>
        <p:sp>
          <p:nvSpPr>
            <p:cNvPr id="1048770" name="Oval 1048769"/>
            <p:cNvSpPr/>
            <p:nvPr/>
          </p:nvSpPr>
          <p:spPr>
            <a:xfrm>
              <a:off x="6248400" y="685800"/>
              <a:ext cx="609600" cy="4572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  <p:txBody>
            <a:bodyPr vert="horz" lIns="91440" tIns="45720" rIns="91440" bIns="45720" anchor="t"/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2000">
                  <a:latin typeface="Arial" pitchFamily="34" charset="0"/>
                  <a:ea typeface="ＭＳ Ｐゴシック" pitchFamily="34" charset="-128"/>
                </a:rPr>
                <a:t>q</a:t>
              </a:r>
              <a:r>
                <a:rPr lang="en-US" altLang="en-US" sz="2000" baseline="-25000">
                  <a:latin typeface="Arial" pitchFamily="34" charset="0"/>
                  <a:ea typeface="ＭＳ Ｐゴシック" pitchFamily="34" charset="-128"/>
                </a:rPr>
                <a:t>0</a:t>
              </a:r>
            </a:p>
          </p:txBody>
        </p:sp>
        <p:cxnSp>
          <p:nvCxnSpPr>
            <p:cNvPr id="3145734" name="Straight Arrow Connector 3145733"/>
            <p:cNvCxnSpPr>
              <a:cxnSpLocks/>
            </p:cNvCxnSpPr>
            <p:nvPr/>
          </p:nvCxnSpPr>
          <p:spPr>
            <a:xfrm>
              <a:off x="4648200" y="1370012"/>
              <a:ext cx="381000" cy="1588"/>
            </a:xfrm>
            <a:prstGeom prst="straightConnector1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arrow" w="med" len="med"/>
            </a:ln>
          </p:spPr>
        </p:cxnSp>
        <p:sp>
          <p:nvSpPr>
            <p:cNvPr id="1048771" name="TextBox 1048770"/>
            <p:cNvSpPr txBox="1"/>
            <p:nvPr/>
          </p:nvSpPr>
          <p:spPr>
            <a:xfrm>
              <a:off x="4191000" y="838200"/>
              <a:ext cx="825867" cy="707886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2000">
                  <a:latin typeface="Arial" pitchFamily="34" charset="0"/>
                  <a:ea typeface="ＭＳ Ｐゴシック" pitchFamily="34" charset="-128"/>
                </a:rPr>
                <a:t>Stack</a:t>
              </a:r>
              <a:r>
                <a:t/>
              </a:r>
              <a:br/>
              <a:r>
                <a:rPr lang="en-US" altLang="en-US" sz="2000">
                  <a:latin typeface="Arial" pitchFamily="34" charset="0"/>
                  <a:ea typeface="ＭＳ Ｐゴシック" pitchFamily="34" charset="-128"/>
                </a:rPr>
                <a:t>top</a:t>
              </a:r>
            </a:p>
          </p:txBody>
        </p:sp>
      </p:grpSp>
      <p:sp>
        <p:nvSpPr>
          <p:cNvPr id="1048772" name="TextBox 1048771"/>
          <p:cNvSpPr txBox="1"/>
          <p:nvPr/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1400" dirty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5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Title 1048777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pitchFamily="34" charset="0"/>
                <a:sym typeface="Arial" pitchFamily="34" charset="0"/>
              </a:defRPr>
            </a:lvl1pPr>
          </a:lstStyle>
          <a:p>
            <a:pPr lvl="0" eaLnBrk="1" latinLnBrk="1" hangingPunct="1"/>
            <a:r>
              <a:rPr lang="en-US" altLang="en-US"/>
              <a:t>PDA as a state diagram</a:t>
            </a:r>
          </a:p>
        </p:txBody>
      </p:sp>
      <p:sp>
        <p:nvSpPr>
          <p:cNvPr id="1048779" name="TextBox 1048778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8</a:t>
            </a:fld>
            <a:endParaRPr lang="en-US" altLang="en-US" sz="1400">
              <a:ea typeface="ＭＳ Ｐゴシック" pitchFamily="34" charset="-128"/>
            </a:endParaRPr>
          </a:p>
        </p:txBody>
      </p:sp>
      <p:sp>
        <p:nvSpPr>
          <p:cNvPr id="1048780" name="Oval 1048779"/>
          <p:cNvSpPr/>
          <p:nvPr/>
        </p:nvSpPr>
        <p:spPr>
          <a:xfrm>
            <a:off x="3505200" y="5130800"/>
            <a:ext cx="381000" cy="3810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ctr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ctr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q</a:t>
            </a:r>
            <a:r>
              <a:rPr lang="en-US" altLang="en-US" sz="1600" baseline="-25000">
                <a:latin typeface="Arial" pitchFamily="34" charset="0"/>
                <a:ea typeface="ＭＳ Ｐゴシック" pitchFamily="34" charset="-128"/>
              </a:rPr>
              <a:t>i</a:t>
            </a:r>
          </a:p>
        </p:txBody>
      </p:sp>
      <p:sp>
        <p:nvSpPr>
          <p:cNvPr id="1048781" name="Oval 1048780"/>
          <p:cNvSpPr/>
          <p:nvPr/>
        </p:nvSpPr>
        <p:spPr>
          <a:xfrm>
            <a:off x="5410200" y="5130800"/>
            <a:ext cx="381000" cy="3810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ctr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ctr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q</a:t>
            </a:r>
            <a:r>
              <a:rPr lang="en-US" altLang="en-US" sz="1600" baseline="-25000">
                <a:latin typeface="Arial" pitchFamily="34" charset="0"/>
                <a:ea typeface="ＭＳ Ｐゴシック" pitchFamily="34" charset="-128"/>
              </a:rPr>
              <a:t>j</a:t>
            </a:r>
          </a:p>
        </p:txBody>
      </p:sp>
      <p:sp>
        <p:nvSpPr>
          <p:cNvPr id="1048782" name="Straight Connector 1048781"/>
          <p:cNvSpPr/>
          <p:nvPr/>
        </p:nvSpPr>
        <p:spPr>
          <a:xfrm flipV="1">
            <a:off x="3886200" y="5283200"/>
            <a:ext cx="1447800" cy="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8783" name="TextBox 1048782"/>
          <p:cNvSpPr txBox="1"/>
          <p:nvPr/>
        </p:nvSpPr>
        <p:spPr>
          <a:xfrm>
            <a:off x="4114800" y="4902200"/>
            <a:ext cx="843280" cy="2946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a, X   /  Y </a:t>
            </a:r>
          </a:p>
        </p:txBody>
      </p:sp>
      <p:sp>
        <p:nvSpPr>
          <p:cNvPr id="1048784" name="Straight Connector 1048783"/>
          <p:cNvSpPr/>
          <p:nvPr/>
        </p:nvSpPr>
        <p:spPr>
          <a:xfrm>
            <a:off x="2743200" y="4597400"/>
            <a:ext cx="838200" cy="60960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dash"/>
            <a:round/>
            <a:tailEnd type="triangle" w="med" len="med"/>
          </a:ln>
        </p:spPr>
      </p:sp>
      <p:sp>
        <p:nvSpPr>
          <p:cNvPr id="1048785" name="TextBox 1048784"/>
          <p:cNvSpPr txBox="1"/>
          <p:nvPr/>
        </p:nvSpPr>
        <p:spPr>
          <a:xfrm>
            <a:off x="3124200" y="3378200"/>
            <a:ext cx="998537" cy="1016000"/>
          </a:xfrm>
          <a:prstGeom prst="rect">
            <a:avLst/>
          </a:prstGeom>
          <a:noFill/>
          <a:ln w="9525" cap="flat" cmpd="sng">
            <a:solidFill>
              <a:schemeClr val="hlink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Next </a:t>
            </a:r>
            <a:r>
              <a:t/>
            </a:r>
            <a:br/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input </a:t>
            </a:r>
            <a:r>
              <a:t/>
            </a:r>
            <a:br/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symbol</a:t>
            </a:r>
          </a:p>
        </p:txBody>
      </p:sp>
      <p:sp>
        <p:nvSpPr>
          <p:cNvPr id="1048786" name="Straight Connector 1048785"/>
          <p:cNvSpPr/>
          <p:nvPr/>
        </p:nvSpPr>
        <p:spPr>
          <a:xfrm>
            <a:off x="3886200" y="4445000"/>
            <a:ext cx="304800" cy="53340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dash"/>
            <a:round/>
            <a:tailEnd type="triangle" w="med" len="med"/>
          </a:ln>
        </p:spPr>
      </p:sp>
      <p:sp>
        <p:nvSpPr>
          <p:cNvPr id="1048787" name="TextBox 1048786"/>
          <p:cNvSpPr txBox="1"/>
          <p:nvPr/>
        </p:nvSpPr>
        <p:spPr>
          <a:xfrm>
            <a:off x="1905000" y="4038600"/>
            <a:ext cx="1041400" cy="711200"/>
          </a:xfrm>
          <a:prstGeom prst="rect">
            <a:avLst/>
          </a:prstGeom>
          <a:noFill/>
          <a:ln w="9525" cap="flat" cmpd="sng">
            <a:solidFill>
              <a:schemeClr val="hlink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Current</a:t>
            </a:r>
            <a:r>
              <a:t/>
            </a:r>
            <a:br/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state</a:t>
            </a:r>
          </a:p>
        </p:txBody>
      </p:sp>
      <p:sp>
        <p:nvSpPr>
          <p:cNvPr id="1048788" name="TextBox 1048787"/>
          <p:cNvSpPr txBox="1"/>
          <p:nvPr/>
        </p:nvSpPr>
        <p:spPr>
          <a:xfrm>
            <a:off x="4191000" y="3378200"/>
            <a:ext cx="1041400" cy="1016000"/>
          </a:xfrm>
          <a:prstGeom prst="rect">
            <a:avLst/>
          </a:prstGeom>
          <a:noFill/>
          <a:ln w="9525" cap="flat" cmpd="sng">
            <a:solidFill>
              <a:schemeClr val="hlink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Current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stack</a:t>
            </a:r>
            <a:r>
              <a:t/>
            </a:r>
            <a:br/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top</a:t>
            </a:r>
          </a:p>
        </p:txBody>
      </p:sp>
      <p:sp>
        <p:nvSpPr>
          <p:cNvPr id="1048789" name="Straight Connector 1048788"/>
          <p:cNvSpPr/>
          <p:nvPr/>
        </p:nvSpPr>
        <p:spPr>
          <a:xfrm>
            <a:off x="4495800" y="4445000"/>
            <a:ext cx="0" cy="45720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dash"/>
            <a:round/>
            <a:tailEnd type="triangle" w="med" len="med"/>
          </a:ln>
        </p:spPr>
      </p:sp>
      <p:sp>
        <p:nvSpPr>
          <p:cNvPr id="1048790" name="TextBox 1048789"/>
          <p:cNvSpPr txBox="1"/>
          <p:nvPr/>
        </p:nvSpPr>
        <p:spPr>
          <a:xfrm>
            <a:off x="5283200" y="3378200"/>
            <a:ext cx="1690687" cy="1320800"/>
          </a:xfrm>
          <a:prstGeom prst="rect">
            <a:avLst/>
          </a:prstGeom>
          <a:noFill/>
          <a:ln w="9525" cap="flat" cmpd="sng">
            <a:solidFill>
              <a:schemeClr val="hlink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Stack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Top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Replacement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(w/ string Y)</a:t>
            </a:r>
          </a:p>
        </p:txBody>
      </p:sp>
      <p:sp>
        <p:nvSpPr>
          <p:cNvPr id="1048791" name="Straight Connector 1048790"/>
          <p:cNvSpPr/>
          <p:nvPr/>
        </p:nvSpPr>
        <p:spPr>
          <a:xfrm flipH="1">
            <a:off x="4876800" y="4597400"/>
            <a:ext cx="533400" cy="38100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dash"/>
            <a:round/>
            <a:tailEnd type="triangle" w="med" len="med"/>
          </a:ln>
        </p:spPr>
      </p:sp>
      <p:sp>
        <p:nvSpPr>
          <p:cNvPr id="1048792" name="Straight Connector 1048791"/>
          <p:cNvSpPr/>
          <p:nvPr/>
        </p:nvSpPr>
        <p:spPr>
          <a:xfrm flipH="1">
            <a:off x="5867400" y="5207000"/>
            <a:ext cx="533400" cy="7620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dash"/>
            <a:round/>
            <a:tailEnd type="triangle" w="med" len="med"/>
          </a:ln>
        </p:spPr>
      </p:sp>
      <p:sp>
        <p:nvSpPr>
          <p:cNvPr id="1048793" name="TextBox 1048792"/>
          <p:cNvSpPr txBox="1"/>
          <p:nvPr/>
        </p:nvSpPr>
        <p:spPr>
          <a:xfrm>
            <a:off x="6477000" y="4800600"/>
            <a:ext cx="744537" cy="711200"/>
          </a:xfrm>
          <a:prstGeom prst="rect">
            <a:avLst/>
          </a:prstGeom>
          <a:noFill/>
          <a:ln w="9525" cap="flat" cmpd="sng">
            <a:solidFill>
              <a:schemeClr val="hlink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Next</a:t>
            </a:r>
            <a:r>
              <a:t/>
            </a:r>
            <a:br/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state</a:t>
            </a:r>
          </a:p>
        </p:txBody>
      </p:sp>
      <p:sp>
        <p:nvSpPr>
          <p:cNvPr id="1048794" name="Rectangle 1048793"/>
          <p:cNvSpPr/>
          <p:nvPr/>
        </p:nvSpPr>
        <p:spPr>
          <a:xfrm>
            <a:off x="990600" y="2286000"/>
            <a:ext cx="2049780" cy="3962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609600" lvl="0" indent="-609600" eaLnBrk="1" latinLnBrk="1" hangingPunct="1">
              <a:lnSpc>
                <a:spcPct val="90000"/>
              </a:lnSpc>
              <a:spcBef>
                <a:spcPct val="0"/>
              </a:spcBef>
              <a:buSzPct val="100000"/>
              <a:buFontTx/>
              <a:buNone/>
            </a:pPr>
            <a:r>
              <a:rPr lang="el-GR" altLang="en-US" sz="2000">
                <a:latin typeface="Arial" pitchFamily="34" charset="0"/>
                <a:ea typeface="ＭＳ Ｐゴシック" pitchFamily="34" charset="-128"/>
              </a:rPr>
              <a:t>δ(q</a:t>
            </a:r>
            <a:r>
              <a:rPr lang="en-US" altLang="en-US" sz="2000" baseline="-25000">
                <a:latin typeface="Arial" pitchFamily="34" charset="0"/>
                <a:ea typeface="ＭＳ Ｐゴシック" pitchFamily="34" charset="-128"/>
              </a:rPr>
              <a:t>i</a:t>
            </a:r>
            <a:r>
              <a:rPr lang="el-GR" altLang="en-US" sz="2000">
                <a:latin typeface="Arial" pitchFamily="34" charset="0"/>
                <a:ea typeface="ＭＳ Ｐゴシック" pitchFamily="34" charset="-128"/>
              </a:rPr>
              <a:t>,</a:t>
            </a: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a</a:t>
            </a:r>
            <a:r>
              <a:rPr lang="el-GR" altLang="en-US" sz="2000">
                <a:latin typeface="Arial" pitchFamily="34" charset="0"/>
                <a:ea typeface="ＭＳ Ｐゴシック" pitchFamily="34" charset="-128"/>
              </a:rPr>
              <a:t>, </a:t>
            </a: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X</a:t>
            </a:r>
            <a:r>
              <a:rPr lang="el-GR" altLang="en-US" sz="2000">
                <a:latin typeface="Arial" pitchFamily="34" charset="0"/>
                <a:ea typeface="ＭＳ Ｐゴシック" pitchFamily="34" charset="-128"/>
              </a:rPr>
              <a:t>)={(q</a:t>
            </a:r>
            <a:r>
              <a:rPr lang="en-US" altLang="en-US" sz="2000" baseline="-25000">
                <a:latin typeface="Arial" pitchFamily="34" charset="0"/>
                <a:ea typeface="ＭＳ Ｐゴシック" pitchFamily="34" charset="-128"/>
              </a:rPr>
              <a:t>j</a:t>
            </a:r>
            <a:r>
              <a:rPr lang="el-GR" altLang="en-US" sz="2000">
                <a:latin typeface="Arial" pitchFamily="34" charset="0"/>
                <a:ea typeface="ＭＳ Ｐゴシック" pitchFamily="34" charset="-128"/>
              </a:rPr>
              <a:t>,</a:t>
            </a: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Y</a:t>
            </a:r>
            <a:r>
              <a:rPr lang="el-GR" altLang="en-US" sz="2000">
                <a:latin typeface="Arial" pitchFamily="34" charset="0"/>
                <a:ea typeface="ＭＳ Ｐゴシック" pitchFamily="34" charset="-128"/>
              </a:rPr>
              <a:t>)}</a:t>
            </a:r>
          </a:p>
        </p:txBody>
      </p:sp>
      <p:sp>
        <p:nvSpPr>
          <p:cNvPr id="1048795" name="TextBox 1048794"/>
          <p:cNvSpPr txBox="1"/>
          <p:nvPr/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1400" dirty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Title 104880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pitchFamily="34" charset="0"/>
                <a:sym typeface="Arial" pitchFamily="34" charset="0"/>
              </a:defRPr>
            </a:lvl1pPr>
          </a:lstStyle>
          <a:p>
            <a:pPr lvl="0" eaLnBrk="1" latinLnBrk="1" hangingPunct="1"/>
            <a:r>
              <a:rPr lang="en-US" altLang="en-US" sz="3400"/>
              <a:t>PDA for L</a:t>
            </a:r>
            <a:r>
              <a:rPr lang="en-US" altLang="en-US" sz="3400" baseline="-25000"/>
              <a:t>wwr</a:t>
            </a:r>
            <a:r>
              <a:rPr lang="en-US" altLang="en-US" sz="3400"/>
              <a:t>: Transition Diagram</a:t>
            </a:r>
          </a:p>
        </p:txBody>
      </p:sp>
      <p:sp>
        <p:nvSpPr>
          <p:cNvPr id="1048803" name="TextBox 1048802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9</a:t>
            </a:fld>
            <a:endParaRPr lang="en-US" altLang="en-US" sz="1400">
              <a:ea typeface="ＭＳ Ｐゴシック" pitchFamily="34" charset="-128"/>
            </a:endParaRPr>
          </a:p>
        </p:txBody>
      </p:sp>
      <p:sp>
        <p:nvSpPr>
          <p:cNvPr id="1048804" name="Oval 1048803"/>
          <p:cNvSpPr/>
          <p:nvPr/>
        </p:nvSpPr>
        <p:spPr>
          <a:xfrm>
            <a:off x="2209800" y="4114800"/>
            <a:ext cx="381000" cy="3810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ctr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ctr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q</a:t>
            </a:r>
            <a:r>
              <a:rPr lang="en-US" altLang="en-US" sz="1600" baseline="-25000">
                <a:latin typeface="Arial" pitchFamily="34" charset="0"/>
                <a:ea typeface="ＭＳ Ｐゴシック" pitchFamily="34" charset="-128"/>
              </a:rPr>
              <a:t>0</a:t>
            </a:r>
          </a:p>
        </p:txBody>
      </p:sp>
      <p:sp>
        <p:nvSpPr>
          <p:cNvPr id="1048805" name="Straight Connector 1048804"/>
          <p:cNvSpPr/>
          <p:nvPr/>
        </p:nvSpPr>
        <p:spPr>
          <a:xfrm>
            <a:off x="1676400" y="4267200"/>
            <a:ext cx="533400" cy="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8806" name="Oval 1048805"/>
          <p:cNvSpPr/>
          <p:nvPr/>
        </p:nvSpPr>
        <p:spPr>
          <a:xfrm>
            <a:off x="4267200" y="4114800"/>
            <a:ext cx="381000" cy="3810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ctr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ctr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q</a:t>
            </a:r>
            <a:r>
              <a:rPr lang="en-US" altLang="en-US" sz="1600" baseline="-25000">
                <a:latin typeface="Arial" pitchFamily="34" charset="0"/>
                <a:ea typeface="ＭＳ Ｐゴシック" pitchFamily="34" charset="-128"/>
              </a:rPr>
              <a:t>1</a:t>
            </a:r>
          </a:p>
        </p:txBody>
      </p:sp>
      <p:sp>
        <p:nvSpPr>
          <p:cNvPr id="1048807" name="Straight Connector 1048806"/>
          <p:cNvSpPr/>
          <p:nvPr/>
        </p:nvSpPr>
        <p:spPr>
          <a:xfrm>
            <a:off x="2590800" y="4267200"/>
            <a:ext cx="1676400" cy="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8808" name="Oval 1048807"/>
          <p:cNvSpPr/>
          <p:nvPr/>
        </p:nvSpPr>
        <p:spPr>
          <a:xfrm>
            <a:off x="6172200" y="4114800"/>
            <a:ext cx="381000" cy="3810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ctr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ctr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q</a:t>
            </a:r>
            <a:r>
              <a:rPr lang="en-US" altLang="en-US" sz="1600" baseline="-25000">
                <a:latin typeface="Arial" pitchFamily="34" charset="0"/>
                <a:ea typeface="ＭＳ Ｐゴシック" pitchFamily="34" charset="-128"/>
              </a:rPr>
              <a:t>2</a:t>
            </a:r>
          </a:p>
        </p:txBody>
      </p:sp>
      <p:sp>
        <p:nvSpPr>
          <p:cNvPr id="1048809" name="Straight Connector 1048808"/>
          <p:cNvSpPr/>
          <p:nvPr/>
        </p:nvSpPr>
        <p:spPr>
          <a:xfrm flipV="1">
            <a:off x="4648200" y="4267200"/>
            <a:ext cx="1447800" cy="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8810" name="Oval 1048809"/>
          <p:cNvSpPr/>
          <p:nvPr/>
        </p:nvSpPr>
        <p:spPr>
          <a:xfrm>
            <a:off x="6096000" y="4038600"/>
            <a:ext cx="533400" cy="533400"/>
          </a:xfrm>
          <a:prstGeom prst="ellips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ctr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200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048811" name="TextBox 1048810"/>
          <p:cNvSpPr txBox="1"/>
          <p:nvPr/>
        </p:nvSpPr>
        <p:spPr>
          <a:xfrm>
            <a:off x="2020887" y="2517775"/>
            <a:ext cx="894079" cy="13106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0, Z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/0Z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0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1, Z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/1Z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0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0, 0/00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0, 1/01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1, 0/10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1, 1/11</a:t>
            </a:r>
          </a:p>
        </p:txBody>
      </p:sp>
      <p:sp>
        <p:nvSpPr>
          <p:cNvPr id="1048812" name="TextBox 1048811"/>
          <p:cNvSpPr txBox="1"/>
          <p:nvPr/>
        </p:nvSpPr>
        <p:spPr>
          <a:xfrm>
            <a:off x="4114800" y="3343275"/>
            <a:ext cx="668337" cy="581025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0, 0/ </a:t>
            </a:r>
            <a:r>
              <a:rPr lang="en-US" altLang="en-US" sz="16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1, 1/ </a:t>
            </a:r>
            <a:r>
              <a:rPr lang="en-US" altLang="en-US" sz="16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</a:p>
        </p:txBody>
      </p:sp>
      <p:sp>
        <p:nvSpPr>
          <p:cNvPr id="1048813" name="TextBox 1048812"/>
          <p:cNvSpPr txBox="1"/>
          <p:nvPr/>
        </p:nvSpPr>
        <p:spPr>
          <a:xfrm>
            <a:off x="2971800" y="4349750"/>
            <a:ext cx="815975" cy="1038225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, Z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/Z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 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, 0/0 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, 1/1 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140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048814" name="TextBox 1048813"/>
          <p:cNvSpPr txBox="1"/>
          <p:nvPr/>
        </p:nvSpPr>
        <p:spPr>
          <a:xfrm>
            <a:off x="5105400" y="4381500"/>
            <a:ext cx="815975" cy="33655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, Z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/Z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 </a:t>
            </a:r>
          </a:p>
        </p:txBody>
      </p:sp>
      <p:sp>
        <p:nvSpPr>
          <p:cNvPr id="1048815" name="Freeform 1048814"/>
          <p:cNvSpPr/>
          <p:nvPr/>
        </p:nvSpPr>
        <p:spPr bwMode="auto">
          <a:xfrm>
            <a:off x="2108200" y="3886200"/>
            <a:ext cx="508000" cy="304800"/>
          </a:xfrm>
          <a:custGeom>
            <a:avLst/>
            <a:gdLst>
              <a:gd name="l" fmla="*/ 0 w 320"/>
              <a:gd name="t" fmla="*/ 0 h 192"/>
              <a:gd name="r" fmla="*/ 320 w 320"/>
              <a:gd name="b" fmla="*/ 192 h 192"/>
            </a:gdLst>
            <a:ahLst/>
            <a:cxnLst/>
            <a:rect l="l" t="t" r="r" b="b"/>
            <a:pathLst>
              <a:path w="320" h="192">
                <a:moveTo>
                  <a:pt x="64" y="192"/>
                </a:moveTo>
                <a:cubicBezTo>
                  <a:pt x="32" y="160"/>
                  <a:pt x="0" y="128"/>
                  <a:pt x="16" y="96"/>
                </a:cubicBezTo>
                <a:cubicBezTo>
                  <a:pt x="32" y="64"/>
                  <a:pt x="112" y="0"/>
                  <a:pt x="160" y="0"/>
                </a:cubicBezTo>
                <a:cubicBezTo>
                  <a:pt x="208" y="0"/>
                  <a:pt x="288" y="72"/>
                  <a:pt x="304" y="96"/>
                </a:cubicBezTo>
                <a:cubicBezTo>
                  <a:pt x="320" y="120"/>
                  <a:pt x="288" y="132"/>
                  <a:pt x="256" y="144"/>
                </a:cubicBezTo>
              </a:path>
            </a:pathLst>
          </a:cu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arrow" w="med" len="med"/>
          </a:ln>
        </p:spPr>
      </p:sp>
      <p:sp>
        <p:nvSpPr>
          <p:cNvPr id="1048816" name="Freeform 1048815"/>
          <p:cNvSpPr/>
          <p:nvPr/>
        </p:nvSpPr>
        <p:spPr bwMode="auto">
          <a:xfrm>
            <a:off x="4216400" y="3886200"/>
            <a:ext cx="508000" cy="304800"/>
          </a:xfrm>
          <a:custGeom>
            <a:avLst/>
            <a:gdLst>
              <a:gd name="l" fmla="*/ 0 w 320"/>
              <a:gd name="t" fmla="*/ 0 h 192"/>
              <a:gd name="r" fmla="*/ 320 w 320"/>
              <a:gd name="b" fmla="*/ 192 h 192"/>
            </a:gdLst>
            <a:ahLst/>
            <a:cxnLst/>
            <a:rect l="l" t="t" r="r" b="b"/>
            <a:pathLst>
              <a:path w="320" h="192">
                <a:moveTo>
                  <a:pt x="64" y="192"/>
                </a:moveTo>
                <a:cubicBezTo>
                  <a:pt x="32" y="160"/>
                  <a:pt x="0" y="128"/>
                  <a:pt x="16" y="96"/>
                </a:cubicBezTo>
                <a:cubicBezTo>
                  <a:pt x="32" y="64"/>
                  <a:pt x="112" y="0"/>
                  <a:pt x="160" y="0"/>
                </a:cubicBezTo>
                <a:cubicBezTo>
                  <a:pt x="208" y="0"/>
                  <a:pt x="288" y="72"/>
                  <a:pt x="304" y="96"/>
                </a:cubicBezTo>
                <a:cubicBezTo>
                  <a:pt x="320" y="120"/>
                  <a:pt x="288" y="132"/>
                  <a:pt x="256" y="144"/>
                </a:cubicBezTo>
              </a:path>
            </a:pathLst>
          </a:cu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arrow" w="med" len="med"/>
          </a:ln>
        </p:spPr>
      </p:sp>
      <p:sp>
        <p:nvSpPr>
          <p:cNvPr id="1048817" name="TextBox 1048816"/>
          <p:cNvSpPr txBox="1"/>
          <p:nvPr/>
        </p:nvSpPr>
        <p:spPr>
          <a:xfrm>
            <a:off x="533400" y="2209800"/>
            <a:ext cx="1454150" cy="396875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Grow stack</a:t>
            </a:r>
          </a:p>
        </p:txBody>
      </p:sp>
      <p:sp>
        <p:nvSpPr>
          <p:cNvPr id="1048818" name="TextBox 1048817"/>
          <p:cNvSpPr txBox="1"/>
          <p:nvPr/>
        </p:nvSpPr>
        <p:spPr>
          <a:xfrm>
            <a:off x="2584450" y="5165725"/>
            <a:ext cx="1793875" cy="701675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Switch to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popping mode</a:t>
            </a:r>
          </a:p>
        </p:txBody>
      </p:sp>
      <p:sp>
        <p:nvSpPr>
          <p:cNvPr id="1048819" name="TextBox 1048818"/>
          <p:cNvSpPr txBox="1"/>
          <p:nvPr/>
        </p:nvSpPr>
        <p:spPr>
          <a:xfrm>
            <a:off x="3727450" y="2667000"/>
            <a:ext cx="2252980" cy="701040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Pop stack for </a:t>
            </a:r>
            <a:r>
              <a:t/>
            </a:r>
            <a:br/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matching symbols</a:t>
            </a:r>
          </a:p>
        </p:txBody>
      </p:sp>
      <p:sp>
        <p:nvSpPr>
          <p:cNvPr id="1048820" name="TextBox 1048819"/>
          <p:cNvSpPr txBox="1"/>
          <p:nvPr/>
        </p:nvSpPr>
        <p:spPr>
          <a:xfrm>
            <a:off x="4794250" y="4784725"/>
            <a:ext cx="2174875" cy="396875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Go to acceptance</a:t>
            </a:r>
          </a:p>
        </p:txBody>
      </p:sp>
      <p:sp>
        <p:nvSpPr>
          <p:cNvPr id="1048821" name="TextBox 1048820"/>
          <p:cNvSpPr txBox="1"/>
          <p:nvPr/>
        </p:nvSpPr>
        <p:spPr>
          <a:xfrm>
            <a:off x="6400800" y="2154237"/>
            <a:ext cx="1690687" cy="1320800"/>
          </a:xfrm>
          <a:prstGeom prst="rect">
            <a:avLst/>
          </a:prstGeom>
          <a:noFill/>
          <a:ln w="9525" cap="flat" cmpd="sng">
            <a:solidFill>
              <a:schemeClr val="folHlink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 typeface="Symbol" pitchFamily="18" charset="2"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∑ = {0, 1}</a:t>
            </a:r>
          </a:p>
          <a:p>
            <a:pPr marL="0" lvl="0" indent="0">
              <a:spcBef>
                <a:spcPct val="0"/>
              </a:spcBef>
              <a:buSzPct val="100000"/>
              <a:buFont typeface="Symbol" pitchFamily="18" charset="2"/>
              <a:buChar char="G"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= {Z</a:t>
            </a:r>
            <a:r>
              <a:rPr lang="en-US" altLang="en-US" sz="20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20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, 0, 1}</a:t>
            </a:r>
          </a:p>
          <a:p>
            <a:pPr marL="0" lvl="0" indent="0">
              <a:spcBef>
                <a:spcPct val="0"/>
              </a:spcBef>
              <a:buSzPct val="100000"/>
              <a:buFont typeface="Symbol" pitchFamily="18" charset="2"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Q = {q</a:t>
            </a:r>
            <a:r>
              <a:rPr lang="en-US" altLang="en-US" sz="20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20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,q</a:t>
            </a:r>
            <a:r>
              <a:rPr lang="en-US" altLang="en-US" sz="2000" baseline="-25000">
                <a:latin typeface="Arial" pitchFamily="34" charset="0"/>
                <a:ea typeface="ＭＳ Ｐゴシック" pitchFamily="34" charset="-128"/>
              </a:rPr>
              <a:t>1</a:t>
            </a:r>
            <a:r>
              <a:rPr lang="en-US" altLang="en-US" sz="20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,q</a:t>
            </a:r>
            <a:r>
              <a:rPr lang="en-US" altLang="en-US" sz="2000" baseline="-25000">
                <a:latin typeface="Arial" pitchFamily="34" charset="0"/>
                <a:ea typeface="ＭＳ Ｐゴシック" pitchFamily="34" charset="-128"/>
              </a:rPr>
              <a:t>2</a:t>
            </a:r>
            <a:r>
              <a:rPr lang="en-US" altLang="en-US" sz="20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}</a:t>
            </a:r>
          </a:p>
          <a:p>
            <a:pPr marL="0" lvl="0" indent="0">
              <a:spcBef>
                <a:spcPct val="0"/>
              </a:spcBef>
              <a:buSzPct val="100000"/>
              <a:buFont typeface="Symbol" pitchFamily="18" charset="2"/>
              <a:buNone/>
            </a:pPr>
            <a:endParaRPr lang="en-US" altLang="en-US" sz="2000">
              <a:latin typeface="Arial" pitchFamily="34" charset="0"/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1048822" name="Rectangle 1048821"/>
          <p:cNvSpPr/>
          <p:nvPr/>
        </p:nvSpPr>
        <p:spPr>
          <a:xfrm>
            <a:off x="1219200" y="4233862"/>
            <a:ext cx="906462" cy="338137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, Z</a:t>
            </a:r>
            <a:r>
              <a:rPr lang="en-US" altLang="en-US" sz="16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/Z</a:t>
            </a:r>
            <a:r>
              <a:rPr lang="en-US" altLang="en-US" sz="16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 </a:t>
            </a:r>
          </a:p>
        </p:txBody>
      </p:sp>
      <p:sp>
        <p:nvSpPr>
          <p:cNvPr id="1048823" name="TextBox 1048822"/>
          <p:cNvSpPr txBox="1"/>
          <p:nvPr/>
        </p:nvSpPr>
        <p:spPr>
          <a:xfrm>
            <a:off x="304800" y="6000750"/>
            <a:ext cx="4564380" cy="396240"/>
          </a:xfrm>
          <a:prstGeom prst="rect">
            <a:avLst/>
          </a:prstGeom>
          <a:gradFill rotWithShape="1">
            <a:gsLst>
              <a:gs pos="0">
                <a:srgbClr val="FFFFA5">
                  <a:alpha val="100000"/>
                </a:srgbClr>
              </a:gs>
              <a:gs pos="0">
                <a:srgbClr val="FFFFA5">
                  <a:alpha val="100000"/>
                </a:srgbClr>
              </a:gs>
              <a:gs pos="35001">
                <a:srgbClr val="FFFFBF">
                  <a:alpha val="100000"/>
                </a:srgbClr>
              </a:gs>
              <a:gs pos="100000">
                <a:srgbClr val="FFFFE4">
                  <a:alpha val="100000"/>
                </a:srgbClr>
              </a:gs>
              <a:gs pos="100000">
                <a:srgbClr val="FFFFE4">
                  <a:alpha val="100000"/>
                </a:srgbClr>
              </a:gs>
            </a:gsLst>
            <a:lin ang="16200000" scaled="1"/>
          </a:gradFill>
          <a:ln w="9525" cap="flat" cmpd="sng">
            <a:solidFill>
              <a:srgbClr val="E9D57C">
                <a:alpha val="100000"/>
              </a:srgbClr>
            </a:solidFill>
            <a:prstDash val="solid"/>
            <a:round/>
          </a:ln>
          <a:effectLst>
            <a:outerShdw dist="20000" dir="5400000">
              <a:srgbClr val="000000">
                <a:alpha val="37999"/>
              </a:srgbClr>
            </a:outerShdw>
          </a:effectLst>
        </p:spPr>
        <p:txBody>
          <a:bodyPr vert="horz" wrap="none" lIns="91440" tIns="45720" rIns="91440" bIns="45720" anchor="t">
            <a:spAutoFit/>
          </a:bodyPr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1pPr>
            <a:lvl2pPr marL="4572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2pPr>
            <a:lvl3pPr marL="9144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3pPr>
            <a:lvl4pPr marL="13716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4pPr>
            <a:lvl5pPr marL="18288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5pPr>
          </a:lstStyle>
          <a:p>
            <a:pPr lvl="0"/>
            <a:r>
              <a:rPr lang="en-US" altLang="en-US">
                <a:solidFill>
                  <a:srgbClr val="40458C"/>
                </a:solidFill>
                <a:latin typeface="Tahoma" pitchFamily="34" charset="0"/>
              </a:rPr>
              <a:t>This would be a non-deterministic PDA</a:t>
            </a:r>
          </a:p>
        </p:txBody>
      </p:sp>
      <p:sp>
        <p:nvSpPr>
          <p:cNvPr id="1048824" name="TextBox 1048823"/>
          <p:cNvSpPr txBox="1"/>
          <p:nvPr/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1400" dirty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817" grpId="0" animBg="1"/>
      <p:bldP spid="1048818" grpId="0" animBg="1"/>
      <p:bldP spid="1048819" grpId="0" animBg="1"/>
      <p:bldP spid="1048820" grpId="0" animBg="1"/>
      <p:bldP spid="10488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0" name="Title 1048829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pitchFamily="34" charset="0"/>
                <a:sym typeface="Arial" pitchFamily="34" charset="0"/>
              </a:defRPr>
            </a:lvl1pPr>
          </a:lstStyle>
          <a:p>
            <a:pPr lvl="0" eaLnBrk="1" latinLnBrk="1" hangingPunct="1"/>
            <a:r>
              <a:rPr lang="en-US" altLang="en-US"/>
              <a:t>Example 2: language of balanced paranthesis</a:t>
            </a:r>
          </a:p>
        </p:txBody>
      </p:sp>
      <p:sp>
        <p:nvSpPr>
          <p:cNvPr id="1048831" name="TextBox 1048830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10</a:t>
            </a:fld>
            <a:endParaRPr lang="en-US" altLang="en-US" sz="1400">
              <a:ea typeface="ＭＳ Ｐゴシック" pitchFamily="34" charset="-128"/>
            </a:endParaRPr>
          </a:p>
        </p:txBody>
      </p:sp>
      <p:sp>
        <p:nvSpPr>
          <p:cNvPr id="1048832" name="Oval 1048831"/>
          <p:cNvSpPr/>
          <p:nvPr/>
        </p:nvSpPr>
        <p:spPr>
          <a:xfrm>
            <a:off x="2209800" y="4114800"/>
            <a:ext cx="381000" cy="3810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ctr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ctr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q</a:t>
            </a:r>
            <a:r>
              <a:rPr lang="en-US" altLang="en-US" sz="1600" baseline="-25000">
                <a:latin typeface="Arial" pitchFamily="34" charset="0"/>
                <a:ea typeface="ＭＳ Ｐゴシック" pitchFamily="34" charset="-128"/>
              </a:rPr>
              <a:t>0</a:t>
            </a:r>
          </a:p>
        </p:txBody>
      </p:sp>
      <p:sp>
        <p:nvSpPr>
          <p:cNvPr id="1048833" name="Straight Connector 1048832"/>
          <p:cNvSpPr/>
          <p:nvPr/>
        </p:nvSpPr>
        <p:spPr>
          <a:xfrm>
            <a:off x="1219200" y="4267200"/>
            <a:ext cx="990600" cy="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grpSp>
        <p:nvGrpSpPr>
          <p:cNvPr id="97" name="Group 96"/>
          <p:cNvGrpSpPr/>
          <p:nvPr/>
        </p:nvGrpSpPr>
        <p:grpSpPr>
          <a:xfrm>
            <a:off x="2590800" y="4114800"/>
            <a:ext cx="2057400" cy="381000"/>
            <a:chOff x="2590800" y="4114800"/>
            <a:chExt cx="2057400" cy="381000"/>
          </a:xfrm>
        </p:grpSpPr>
        <p:sp>
          <p:nvSpPr>
            <p:cNvPr id="1048834" name="Oval 1048833"/>
            <p:cNvSpPr/>
            <p:nvPr/>
          </p:nvSpPr>
          <p:spPr>
            <a:xfrm>
              <a:off x="4267200" y="4114800"/>
              <a:ext cx="381000" cy="381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  <p:txBody>
            <a:bodyPr vert="horz" wrap="none" lIns="91440" tIns="45720" rIns="91440" bIns="45720" anchor="ctr"/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 algn="ctr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>
                  <a:latin typeface="Arial" pitchFamily="34" charset="0"/>
                  <a:ea typeface="ＭＳ Ｐゴシック" pitchFamily="34" charset="-128"/>
                </a:rPr>
                <a:t>q</a:t>
              </a:r>
              <a:r>
                <a:rPr lang="en-US" altLang="en-US" sz="1600" baseline="-25000">
                  <a:latin typeface="Arial" pitchFamily="34" charset="0"/>
                  <a:ea typeface="ＭＳ Ｐゴシック" pitchFamily="34" charset="-128"/>
                </a:rPr>
                <a:t>1</a:t>
              </a:r>
            </a:p>
          </p:txBody>
        </p:sp>
        <p:sp>
          <p:nvSpPr>
            <p:cNvPr id="1048835" name="Straight Connector 1048834"/>
            <p:cNvSpPr/>
            <p:nvPr/>
          </p:nvSpPr>
          <p:spPr>
            <a:xfrm>
              <a:off x="2590800" y="4267200"/>
              <a:ext cx="16764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triangle" w="med" len="med"/>
            </a:ln>
          </p:spPr>
        </p:sp>
      </p:grpSp>
      <p:grpSp>
        <p:nvGrpSpPr>
          <p:cNvPr id="98" name="Group 97"/>
          <p:cNvGrpSpPr/>
          <p:nvPr/>
        </p:nvGrpSpPr>
        <p:grpSpPr>
          <a:xfrm>
            <a:off x="4648200" y="4038600"/>
            <a:ext cx="1981200" cy="533400"/>
            <a:chOff x="4648200" y="4038600"/>
            <a:chExt cx="1981200" cy="533400"/>
          </a:xfrm>
        </p:grpSpPr>
        <p:sp>
          <p:nvSpPr>
            <p:cNvPr id="1048836" name="Oval 1048835"/>
            <p:cNvSpPr/>
            <p:nvPr/>
          </p:nvSpPr>
          <p:spPr>
            <a:xfrm>
              <a:off x="6172200" y="4114800"/>
              <a:ext cx="381000" cy="381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  <p:txBody>
            <a:bodyPr vert="horz" wrap="none" lIns="91440" tIns="45720" rIns="91440" bIns="45720" anchor="ctr"/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 algn="ctr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>
                  <a:latin typeface="Arial" pitchFamily="34" charset="0"/>
                  <a:ea typeface="ＭＳ Ｐゴシック" pitchFamily="34" charset="-128"/>
                </a:rPr>
                <a:t>q</a:t>
              </a:r>
              <a:r>
                <a:rPr lang="en-US" altLang="en-US" sz="1600" baseline="-25000">
                  <a:latin typeface="Arial" pitchFamily="34" charset="0"/>
                  <a:ea typeface="ＭＳ Ｐゴシック" pitchFamily="34" charset="-128"/>
                </a:rPr>
                <a:t>2</a:t>
              </a:r>
            </a:p>
          </p:txBody>
        </p:sp>
        <p:sp>
          <p:nvSpPr>
            <p:cNvPr id="1048837" name="Straight Connector 1048836"/>
            <p:cNvSpPr/>
            <p:nvPr/>
          </p:nvSpPr>
          <p:spPr>
            <a:xfrm flipV="1">
              <a:off x="4648200" y="4267200"/>
              <a:ext cx="1447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triangle" w="med" len="med"/>
            </a:ln>
          </p:spPr>
        </p:sp>
        <p:sp>
          <p:nvSpPr>
            <p:cNvPr id="1048838" name="Oval 1048837"/>
            <p:cNvSpPr/>
            <p:nvPr/>
          </p:nvSpPr>
          <p:spPr>
            <a:xfrm>
              <a:off x="6096000" y="4038600"/>
              <a:ext cx="533400" cy="533400"/>
            </a:xfrm>
            <a:prstGeom prst="ellips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  <p:txBody>
            <a:bodyPr vert="horz" wrap="none" lIns="91440" tIns="45720" rIns="91440" bIns="45720" anchor="ctr"/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endParaRPr lang="en-US" altLang="en-US" sz="2000">
                <a:latin typeface="Arial" pitchFamily="34" charset="0"/>
                <a:ea typeface="ＭＳ Ｐゴシック" pitchFamily="34" charset="-128"/>
              </a:endParaRPr>
            </a:p>
          </p:txBody>
        </p:sp>
      </p:grpSp>
      <p:sp>
        <p:nvSpPr>
          <p:cNvPr id="1048839" name="TextBox 1048838"/>
          <p:cNvSpPr txBox="1"/>
          <p:nvPr/>
        </p:nvSpPr>
        <p:spPr>
          <a:xfrm>
            <a:off x="1905000" y="3187700"/>
            <a:ext cx="1287780" cy="3962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(, Z</a:t>
            </a:r>
            <a:r>
              <a:rPr lang="en-US" altLang="en-US" sz="20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 </a:t>
            </a: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/ ( Z</a:t>
            </a:r>
            <a:r>
              <a:rPr lang="en-US" altLang="en-US" sz="20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</a:p>
        </p:txBody>
      </p:sp>
      <p:sp>
        <p:nvSpPr>
          <p:cNvPr id="1048840" name="TextBox 1048839"/>
          <p:cNvSpPr txBox="1"/>
          <p:nvPr/>
        </p:nvSpPr>
        <p:spPr>
          <a:xfrm>
            <a:off x="2971800" y="4724400"/>
            <a:ext cx="1160780" cy="3962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, Z</a:t>
            </a:r>
            <a:r>
              <a:rPr lang="en-US" altLang="en-US" sz="20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 </a:t>
            </a: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/ Z</a:t>
            </a:r>
            <a:r>
              <a:rPr lang="en-US" altLang="en-US" sz="20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 </a:t>
            </a:r>
          </a:p>
        </p:txBody>
      </p:sp>
      <p:sp>
        <p:nvSpPr>
          <p:cNvPr id="1048841" name="TextBox 1048840"/>
          <p:cNvSpPr txBox="1"/>
          <p:nvPr/>
        </p:nvSpPr>
        <p:spPr>
          <a:xfrm>
            <a:off x="4953000" y="4343400"/>
            <a:ext cx="1160780" cy="3962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, Z</a:t>
            </a:r>
            <a:r>
              <a:rPr lang="en-US" altLang="en-US" sz="20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 </a:t>
            </a: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/ Z</a:t>
            </a:r>
            <a:r>
              <a:rPr lang="en-US" altLang="en-US" sz="20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 </a:t>
            </a:r>
          </a:p>
        </p:txBody>
      </p:sp>
      <p:sp>
        <p:nvSpPr>
          <p:cNvPr id="1048842" name="Freeform 1048841"/>
          <p:cNvSpPr/>
          <p:nvPr/>
        </p:nvSpPr>
        <p:spPr bwMode="auto">
          <a:xfrm>
            <a:off x="2108200" y="3886200"/>
            <a:ext cx="508000" cy="304800"/>
          </a:xfrm>
          <a:custGeom>
            <a:avLst/>
            <a:gdLst>
              <a:gd name="l" fmla="*/ 0 w 320"/>
              <a:gd name="t" fmla="*/ 0 h 192"/>
              <a:gd name="r" fmla="*/ 320 w 320"/>
              <a:gd name="b" fmla="*/ 192 h 192"/>
            </a:gdLst>
            <a:ahLst/>
            <a:cxnLst/>
            <a:rect l="l" t="t" r="r" b="b"/>
            <a:pathLst>
              <a:path w="320" h="192">
                <a:moveTo>
                  <a:pt x="64" y="192"/>
                </a:moveTo>
                <a:cubicBezTo>
                  <a:pt x="32" y="160"/>
                  <a:pt x="0" y="128"/>
                  <a:pt x="16" y="96"/>
                </a:cubicBezTo>
                <a:cubicBezTo>
                  <a:pt x="32" y="64"/>
                  <a:pt x="112" y="0"/>
                  <a:pt x="160" y="0"/>
                </a:cubicBezTo>
                <a:cubicBezTo>
                  <a:pt x="208" y="0"/>
                  <a:pt x="288" y="72"/>
                  <a:pt x="304" y="96"/>
                </a:cubicBezTo>
                <a:cubicBezTo>
                  <a:pt x="320" y="120"/>
                  <a:pt x="288" y="132"/>
                  <a:pt x="256" y="144"/>
                </a:cubicBezTo>
              </a:path>
            </a:pathLst>
          </a:cu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arrow" w="med" len="med"/>
          </a:ln>
        </p:spPr>
      </p:sp>
      <p:sp>
        <p:nvSpPr>
          <p:cNvPr id="1048843" name="Freeform 1048842"/>
          <p:cNvSpPr/>
          <p:nvPr/>
        </p:nvSpPr>
        <p:spPr bwMode="auto">
          <a:xfrm>
            <a:off x="4216400" y="3886200"/>
            <a:ext cx="508000" cy="304800"/>
          </a:xfrm>
          <a:custGeom>
            <a:avLst/>
            <a:gdLst>
              <a:gd name="l" fmla="*/ 0 w 320"/>
              <a:gd name="t" fmla="*/ 0 h 192"/>
              <a:gd name="r" fmla="*/ 320 w 320"/>
              <a:gd name="b" fmla="*/ 192 h 192"/>
            </a:gdLst>
            <a:ahLst/>
            <a:cxnLst/>
            <a:rect l="l" t="t" r="r" b="b"/>
            <a:pathLst>
              <a:path w="320" h="192">
                <a:moveTo>
                  <a:pt x="64" y="192"/>
                </a:moveTo>
                <a:cubicBezTo>
                  <a:pt x="32" y="160"/>
                  <a:pt x="0" y="128"/>
                  <a:pt x="16" y="96"/>
                </a:cubicBezTo>
                <a:cubicBezTo>
                  <a:pt x="32" y="64"/>
                  <a:pt x="112" y="0"/>
                  <a:pt x="160" y="0"/>
                </a:cubicBezTo>
                <a:cubicBezTo>
                  <a:pt x="208" y="0"/>
                  <a:pt x="288" y="72"/>
                  <a:pt x="304" y="96"/>
                </a:cubicBezTo>
                <a:cubicBezTo>
                  <a:pt x="320" y="120"/>
                  <a:pt x="288" y="132"/>
                  <a:pt x="256" y="144"/>
                </a:cubicBezTo>
              </a:path>
            </a:pathLst>
          </a:cu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arrow" w="med" len="med"/>
          </a:ln>
        </p:spPr>
      </p:sp>
      <p:sp>
        <p:nvSpPr>
          <p:cNvPr id="1048844" name="TextBox 1048843"/>
          <p:cNvSpPr txBox="1"/>
          <p:nvPr/>
        </p:nvSpPr>
        <p:spPr>
          <a:xfrm>
            <a:off x="1447800" y="2590800"/>
            <a:ext cx="1454150" cy="396875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Grow stack</a:t>
            </a:r>
          </a:p>
        </p:txBody>
      </p:sp>
      <p:sp>
        <p:nvSpPr>
          <p:cNvPr id="1048845" name="TextBox 1048844"/>
          <p:cNvSpPr txBox="1"/>
          <p:nvPr/>
        </p:nvSpPr>
        <p:spPr>
          <a:xfrm>
            <a:off x="1752600" y="5105400"/>
            <a:ext cx="1793875" cy="701675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Switch to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popping mode</a:t>
            </a:r>
          </a:p>
        </p:txBody>
      </p:sp>
      <p:sp>
        <p:nvSpPr>
          <p:cNvPr id="1048846" name="TextBox 1048845"/>
          <p:cNvSpPr txBox="1"/>
          <p:nvPr/>
        </p:nvSpPr>
        <p:spPr>
          <a:xfrm>
            <a:off x="3657600" y="2133600"/>
            <a:ext cx="2252980" cy="701040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Pop stack for </a:t>
            </a:r>
            <a:r>
              <a:t/>
            </a:r>
            <a:br/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matching symbols</a:t>
            </a:r>
          </a:p>
        </p:txBody>
      </p:sp>
      <p:sp>
        <p:nvSpPr>
          <p:cNvPr id="1048847" name="TextBox 1048846"/>
          <p:cNvSpPr txBox="1"/>
          <p:nvPr/>
        </p:nvSpPr>
        <p:spPr>
          <a:xfrm>
            <a:off x="4794250" y="4784725"/>
            <a:ext cx="4597400" cy="708025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Go to acceptance (</a:t>
            </a:r>
            <a:r>
              <a:rPr lang="en-US" altLang="en-US" sz="2000" u="sng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by final state</a:t>
            </a: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)</a:t>
            </a:r>
            <a:r>
              <a:t/>
            </a:r>
            <a:br/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when you see the stack bottom symbol</a:t>
            </a:r>
          </a:p>
        </p:txBody>
      </p:sp>
      <p:sp>
        <p:nvSpPr>
          <p:cNvPr id="1048848" name="TextBox 1048847"/>
          <p:cNvSpPr txBox="1"/>
          <p:nvPr/>
        </p:nvSpPr>
        <p:spPr>
          <a:xfrm>
            <a:off x="6400800" y="2154237"/>
            <a:ext cx="1668781" cy="1310640"/>
          </a:xfrm>
          <a:prstGeom prst="rect">
            <a:avLst/>
          </a:prstGeom>
          <a:noFill/>
          <a:ln w="9525" cap="flat" cmpd="sng">
            <a:solidFill>
              <a:schemeClr val="folHlink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 typeface="Symbol" pitchFamily="18" charset="2"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∑ = { (, ) }</a:t>
            </a:r>
          </a:p>
          <a:p>
            <a:pPr marL="0" lvl="0" indent="0">
              <a:spcBef>
                <a:spcPct val="0"/>
              </a:spcBef>
              <a:buSzPct val="100000"/>
              <a:buFont typeface="Symbol" pitchFamily="18" charset="2"/>
              <a:buChar char="G"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= {Z</a:t>
            </a:r>
            <a:r>
              <a:rPr lang="en-US" altLang="en-US" sz="20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20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, ( }</a:t>
            </a:r>
          </a:p>
          <a:p>
            <a:pPr marL="0" lvl="0" indent="0">
              <a:spcBef>
                <a:spcPct val="0"/>
              </a:spcBef>
              <a:buSzPct val="100000"/>
              <a:buFont typeface="Symbol" pitchFamily="18" charset="2"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Q = {q</a:t>
            </a:r>
            <a:r>
              <a:rPr lang="en-US" altLang="en-US" sz="20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20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,q</a:t>
            </a:r>
            <a:r>
              <a:rPr lang="en-US" altLang="en-US" sz="2000" baseline="-25000">
                <a:latin typeface="Arial" pitchFamily="34" charset="0"/>
                <a:ea typeface="ＭＳ Ｐゴシック" pitchFamily="34" charset="-128"/>
              </a:rPr>
              <a:t>1</a:t>
            </a:r>
            <a:r>
              <a:rPr lang="en-US" altLang="en-US" sz="20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,q</a:t>
            </a:r>
            <a:r>
              <a:rPr lang="en-US" altLang="en-US" sz="2000" baseline="-25000">
                <a:latin typeface="Arial" pitchFamily="34" charset="0"/>
                <a:ea typeface="ＭＳ Ｐゴシック" pitchFamily="34" charset="-128"/>
              </a:rPr>
              <a:t>2</a:t>
            </a:r>
            <a:r>
              <a:rPr lang="en-US" altLang="en-US" sz="20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}</a:t>
            </a:r>
          </a:p>
          <a:p>
            <a:pPr marL="0" lvl="0" indent="0">
              <a:spcBef>
                <a:spcPct val="0"/>
              </a:spcBef>
              <a:buSzPct val="100000"/>
              <a:buFont typeface="Symbol" pitchFamily="18" charset="2"/>
              <a:buNone/>
            </a:pPr>
            <a:endParaRPr lang="en-US" altLang="en-US" sz="2000">
              <a:latin typeface="Arial" pitchFamily="34" charset="0"/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1048849" name="TextBox 1048848"/>
          <p:cNvSpPr txBox="1"/>
          <p:nvPr/>
        </p:nvSpPr>
        <p:spPr>
          <a:xfrm>
            <a:off x="2046287" y="3486150"/>
            <a:ext cx="925512" cy="40005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(, (</a:t>
            </a:r>
            <a:r>
              <a:rPr lang="en-US" altLang="en-US" sz="20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 </a:t>
            </a: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/ ( (</a:t>
            </a:r>
          </a:p>
        </p:txBody>
      </p:sp>
      <p:sp>
        <p:nvSpPr>
          <p:cNvPr id="1048850" name="TextBox 1048849"/>
          <p:cNvSpPr txBox="1"/>
          <p:nvPr/>
        </p:nvSpPr>
        <p:spPr>
          <a:xfrm>
            <a:off x="2971800" y="4343400"/>
            <a:ext cx="932180" cy="3962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  <a:sym typeface="Symbol" pitchFamily="18" charset="2"/>
              </a:rPr>
              <a:t>)</a:t>
            </a: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, ( </a:t>
            </a:r>
            <a:r>
              <a:rPr lang="en-US" altLang="en-US" sz="20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 </a:t>
            </a: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/  </a:t>
            </a: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 </a:t>
            </a:r>
          </a:p>
        </p:txBody>
      </p:sp>
      <p:sp>
        <p:nvSpPr>
          <p:cNvPr id="1048851" name="TextBox 1048850"/>
          <p:cNvSpPr txBox="1"/>
          <p:nvPr/>
        </p:nvSpPr>
        <p:spPr>
          <a:xfrm>
            <a:off x="4114800" y="3429000"/>
            <a:ext cx="796925" cy="40005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), (</a:t>
            </a:r>
            <a:r>
              <a:rPr lang="en-US" altLang="en-US" sz="20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 </a:t>
            </a: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/ </a:t>
            </a: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</a:p>
        </p:txBody>
      </p:sp>
      <p:sp>
        <p:nvSpPr>
          <p:cNvPr id="1048852" name="Freeform 1048851"/>
          <p:cNvSpPr/>
          <p:nvPr/>
        </p:nvSpPr>
        <p:spPr bwMode="auto">
          <a:xfrm>
            <a:off x="2449512" y="4518025"/>
            <a:ext cx="2003425" cy="892175"/>
          </a:xfrm>
          <a:custGeom>
            <a:avLst/>
            <a:gdLst>
              <a:gd name="l" fmla="*/ 0 w 2002971"/>
              <a:gd name="t" fmla="*/ 0 h 892629"/>
              <a:gd name="r" fmla="*/ 2002971 w 2002971"/>
              <a:gd name="b" fmla="*/ 892629 h 892629"/>
            </a:gdLst>
            <a:ahLst/>
            <a:cxnLst/>
            <a:rect l="l" t="t" r="r" b="b"/>
            <a:pathLst>
              <a:path w="2002971" h="892629">
                <a:moveTo>
                  <a:pt x="2002971" y="0"/>
                </a:moveTo>
                <a:cubicBezTo>
                  <a:pt x="1707242" y="446314"/>
                  <a:pt x="1411513" y="892629"/>
                  <a:pt x="1077685" y="892629"/>
                </a:cubicBezTo>
                <a:cubicBezTo>
                  <a:pt x="743857" y="892629"/>
                  <a:pt x="371928" y="446314"/>
                  <a:pt x="0" y="0"/>
                </a:cubicBezTo>
              </a:path>
            </a:pathLst>
          </a:cu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arrow" w="med" len="med"/>
          </a:ln>
        </p:spPr>
      </p:sp>
      <p:sp>
        <p:nvSpPr>
          <p:cNvPr id="1048853" name="TextBox 1048852"/>
          <p:cNvSpPr txBox="1"/>
          <p:nvPr/>
        </p:nvSpPr>
        <p:spPr>
          <a:xfrm>
            <a:off x="4419600" y="6149975"/>
            <a:ext cx="3432175" cy="708025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To allow adjacent</a:t>
            </a:r>
            <a:r>
              <a:t/>
            </a:r>
            <a:br/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blocks of nested paranthesis</a:t>
            </a:r>
          </a:p>
        </p:txBody>
      </p:sp>
      <p:sp>
        <p:nvSpPr>
          <p:cNvPr id="1048854" name="TextBox 1048853"/>
          <p:cNvSpPr txBox="1"/>
          <p:nvPr/>
        </p:nvSpPr>
        <p:spPr>
          <a:xfrm>
            <a:off x="3657600" y="5257800"/>
            <a:ext cx="995680" cy="3962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  <a:sym typeface="Symbol" pitchFamily="18" charset="2"/>
              </a:rPr>
              <a:t>(</a:t>
            </a: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, ( </a:t>
            </a:r>
            <a:r>
              <a:rPr lang="en-US" altLang="en-US" sz="20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 </a:t>
            </a: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/ ( ( </a:t>
            </a:r>
          </a:p>
        </p:txBody>
      </p:sp>
      <p:sp>
        <p:nvSpPr>
          <p:cNvPr id="1048855" name="TextBox 1048854"/>
          <p:cNvSpPr txBox="1"/>
          <p:nvPr/>
        </p:nvSpPr>
        <p:spPr>
          <a:xfrm>
            <a:off x="3657600" y="5562600"/>
            <a:ext cx="1287780" cy="3962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  <a:sym typeface="Symbol" pitchFamily="18" charset="2"/>
              </a:rPr>
              <a:t>(</a:t>
            </a: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, Z</a:t>
            </a:r>
            <a:r>
              <a:rPr lang="en-US" altLang="en-US" sz="20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 </a:t>
            </a: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/ ( Z</a:t>
            </a:r>
            <a:r>
              <a:rPr lang="en-US" altLang="en-US" sz="20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 </a:t>
            </a:r>
          </a:p>
        </p:txBody>
      </p:sp>
      <p:sp>
        <p:nvSpPr>
          <p:cNvPr id="1048856" name="TextBox 1048855"/>
          <p:cNvSpPr txBox="1"/>
          <p:nvPr/>
        </p:nvSpPr>
        <p:spPr>
          <a:xfrm>
            <a:off x="990600" y="4248150"/>
            <a:ext cx="1160780" cy="3962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, Z</a:t>
            </a:r>
            <a:r>
              <a:rPr lang="en-US" altLang="en-US" sz="20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 </a:t>
            </a: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/ Z</a:t>
            </a:r>
            <a:r>
              <a:rPr lang="en-US" altLang="en-US" sz="20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 </a:t>
            </a:r>
          </a:p>
        </p:txBody>
      </p:sp>
      <p:sp>
        <p:nvSpPr>
          <p:cNvPr id="1048857" name="TextBox 1048856"/>
          <p:cNvSpPr txBox="1"/>
          <p:nvPr/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1400" dirty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048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48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48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04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048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048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04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048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04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1048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048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839" grpId="0"/>
      <p:bldP spid="1048840" grpId="0"/>
      <p:bldP spid="1048841" grpId="0"/>
      <p:bldP spid="1048844" grpId="0" animBg="1"/>
      <p:bldP spid="1048845" grpId="0" animBg="1"/>
      <p:bldP spid="1048846" grpId="0" animBg="1"/>
      <p:bldP spid="1048847" grpId="0" animBg="1"/>
      <p:bldP spid="1048849" grpId="0"/>
      <p:bldP spid="1048850" grpId="0"/>
      <p:bldP spid="1048851" grpId="0"/>
      <p:bldP spid="1048853" grpId="0" animBg="1"/>
      <p:bldP spid="1048854" grpId="0"/>
      <p:bldP spid="104885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3" name="Title 1048862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pitchFamily="34" charset="0"/>
                <a:sym typeface="Arial" pitchFamily="34" charset="0"/>
              </a:defRPr>
            </a:lvl1pPr>
          </a:lstStyle>
          <a:p>
            <a:pPr lvl="0" eaLnBrk="1" latinLnBrk="1" hangingPunct="1"/>
            <a:r>
              <a:rPr lang="en-US" altLang="en-US" sz="3400"/>
              <a:t>Example 2: language of balanced paranthesis (another design)</a:t>
            </a:r>
          </a:p>
        </p:txBody>
      </p:sp>
      <p:sp>
        <p:nvSpPr>
          <p:cNvPr id="1048864" name="TextBox 1048863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11</a:t>
            </a:fld>
            <a:endParaRPr lang="en-US" altLang="en-US" sz="1400">
              <a:ea typeface="ＭＳ Ｐゴシック" pitchFamily="34" charset="-128"/>
            </a:endParaRPr>
          </a:p>
        </p:txBody>
      </p:sp>
      <p:sp>
        <p:nvSpPr>
          <p:cNvPr id="1048865" name="TextBox 1048864"/>
          <p:cNvSpPr txBox="1"/>
          <p:nvPr/>
        </p:nvSpPr>
        <p:spPr>
          <a:xfrm>
            <a:off x="6400800" y="2154237"/>
            <a:ext cx="1389062" cy="1323975"/>
          </a:xfrm>
          <a:prstGeom prst="rect">
            <a:avLst/>
          </a:prstGeom>
          <a:noFill/>
          <a:ln w="9525" cap="flat" cmpd="sng">
            <a:solidFill>
              <a:schemeClr val="folHlink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 typeface="Symbol" pitchFamily="18" charset="2"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∑ = { (, ) }</a:t>
            </a:r>
          </a:p>
          <a:p>
            <a:pPr marL="0" lvl="0" indent="0">
              <a:spcBef>
                <a:spcPct val="0"/>
              </a:spcBef>
              <a:buSzPct val="100000"/>
              <a:buFont typeface="Symbol" pitchFamily="18" charset="2"/>
              <a:buChar char="G"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= {Z</a:t>
            </a:r>
            <a:r>
              <a:rPr lang="en-US" altLang="en-US" sz="20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20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, ( }</a:t>
            </a:r>
          </a:p>
          <a:p>
            <a:pPr marL="0" lvl="0" indent="0">
              <a:spcBef>
                <a:spcPct val="0"/>
              </a:spcBef>
              <a:buSzPct val="100000"/>
              <a:buFont typeface="Symbol" pitchFamily="18" charset="2"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Q = {q</a:t>
            </a:r>
            <a:r>
              <a:rPr lang="en-US" altLang="en-US" sz="20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20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,q</a:t>
            </a:r>
            <a:r>
              <a:rPr lang="en-US" altLang="en-US" sz="2000" baseline="-25000">
                <a:latin typeface="Arial" pitchFamily="34" charset="0"/>
                <a:ea typeface="ＭＳ Ｐゴシック" pitchFamily="34" charset="-128"/>
              </a:rPr>
              <a:t>1</a:t>
            </a:r>
            <a:r>
              <a:rPr lang="en-US" altLang="en-US" sz="20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}</a:t>
            </a:r>
          </a:p>
          <a:p>
            <a:pPr marL="0" lvl="0" indent="0">
              <a:spcBef>
                <a:spcPct val="0"/>
              </a:spcBef>
              <a:buSzPct val="100000"/>
              <a:buFont typeface="Symbol" pitchFamily="18" charset="2"/>
              <a:buNone/>
            </a:pPr>
            <a:endParaRPr lang="en-US" altLang="en-US" sz="2000">
              <a:latin typeface="Arial" pitchFamily="34" charset="0"/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1048866" name="Oval 1048865"/>
          <p:cNvSpPr/>
          <p:nvPr/>
        </p:nvSpPr>
        <p:spPr>
          <a:xfrm>
            <a:off x="3478212" y="3717925"/>
            <a:ext cx="381000" cy="3810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ctr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ctr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q</a:t>
            </a:r>
            <a:r>
              <a:rPr lang="en-US" altLang="en-US" sz="1600" baseline="-25000">
                <a:latin typeface="Arial" pitchFamily="34" charset="0"/>
                <a:ea typeface="ＭＳ Ｐゴシック" pitchFamily="34" charset="-128"/>
              </a:rPr>
              <a:t>0</a:t>
            </a:r>
          </a:p>
        </p:txBody>
      </p:sp>
      <p:sp>
        <p:nvSpPr>
          <p:cNvPr id="1048867" name="Straight Connector 1048866"/>
          <p:cNvSpPr/>
          <p:nvPr/>
        </p:nvSpPr>
        <p:spPr>
          <a:xfrm flipV="1">
            <a:off x="2744787" y="3870325"/>
            <a:ext cx="733425" cy="15875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8868" name="Freeform 1048867"/>
          <p:cNvSpPr/>
          <p:nvPr/>
        </p:nvSpPr>
        <p:spPr bwMode="auto">
          <a:xfrm>
            <a:off x="3300412" y="3336925"/>
            <a:ext cx="673100" cy="457200"/>
          </a:xfrm>
          <a:custGeom>
            <a:avLst/>
            <a:gdLst>
              <a:gd name="l" fmla="*/ 0 w 424"/>
              <a:gd name="t" fmla="*/ 0 h 288"/>
              <a:gd name="r" fmla="*/ 424 w 424"/>
              <a:gd name="b" fmla="*/ 288 h 288"/>
            </a:gdLst>
            <a:ahLst/>
            <a:cxnLst/>
            <a:rect l="l" t="t" r="r" b="b"/>
            <a:pathLst>
              <a:path w="424" h="288">
                <a:moveTo>
                  <a:pt x="112" y="288"/>
                </a:moveTo>
                <a:cubicBezTo>
                  <a:pt x="56" y="240"/>
                  <a:pt x="0" y="192"/>
                  <a:pt x="16" y="144"/>
                </a:cubicBezTo>
                <a:cubicBezTo>
                  <a:pt x="32" y="96"/>
                  <a:pt x="144" y="0"/>
                  <a:pt x="208" y="0"/>
                </a:cubicBezTo>
                <a:cubicBezTo>
                  <a:pt x="272" y="0"/>
                  <a:pt x="376" y="96"/>
                  <a:pt x="400" y="144"/>
                </a:cubicBezTo>
                <a:cubicBezTo>
                  <a:pt x="424" y="192"/>
                  <a:pt x="388" y="240"/>
                  <a:pt x="352" y="288"/>
                </a:cubicBezTo>
              </a:path>
            </a:pathLst>
          </a:cu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arrow" w="med" len="med"/>
          </a:ln>
        </p:spPr>
      </p:sp>
      <p:sp>
        <p:nvSpPr>
          <p:cNvPr id="1048869" name="TextBox 1048868"/>
          <p:cNvSpPr txBox="1"/>
          <p:nvPr/>
        </p:nvSpPr>
        <p:spPr>
          <a:xfrm>
            <a:off x="3352800" y="2438400"/>
            <a:ext cx="992187" cy="830262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(,Z</a:t>
            </a:r>
            <a:r>
              <a:rPr lang="en-US" altLang="en-US" sz="1600" baseline="-25000">
                <a:latin typeface="Arial" pitchFamily="34" charset="0"/>
                <a:ea typeface="ＭＳ Ｐゴシック" pitchFamily="34" charset="-128"/>
              </a:rPr>
              <a:t>0 </a:t>
            </a: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/ ( Z</a:t>
            </a:r>
            <a:r>
              <a:rPr lang="en-US" altLang="en-US" sz="1600" baseline="-25000">
                <a:latin typeface="Arial" pitchFamily="34" charset="0"/>
                <a:ea typeface="ＭＳ Ｐゴシック" pitchFamily="34" charset="-128"/>
              </a:rPr>
              <a:t>0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(,( / ( (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), ( / </a:t>
            </a:r>
            <a:r>
              <a:rPr lang="en-US" altLang="en-US" sz="16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 </a:t>
            </a:r>
          </a:p>
        </p:txBody>
      </p:sp>
      <p:sp>
        <p:nvSpPr>
          <p:cNvPr id="1048870" name="TextBox 1048869"/>
          <p:cNvSpPr txBox="1"/>
          <p:nvPr/>
        </p:nvSpPr>
        <p:spPr>
          <a:xfrm>
            <a:off x="2592387" y="3595687"/>
            <a:ext cx="585787" cy="338137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start</a:t>
            </a:r>
          </a:p>
        </p:txBody>
      </p:sp>
      <p:sp>
        <p:nvSpPr>
          <p:cNvPr id="1048871" name="Straight Connector 1048870"/>
          <p:cNvSpPr/>
          <p:nvPr/>
        </p:nvSpPr>
        <p:spPr>
          <a:xfrm flipV="1">
            <a:off x="3840162" y="3878262"/>
            <a:ext cx="885825" cy="15875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8872" name="Oval 1048871"/>
          <p:cNvSpPr/>
          <p:nvPr/>
        </p:nvSpPr>
        <p:spPr>
          <a:xfrm>
            <a:off x="4725987" y="3649662"/>
            <a:ext cx="533400" cy="533400"/>
          </a:xfrm>
          <a:prstGeom prst="ellips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ctr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200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048873" name="Oval 1048872"/>
          <p:cNvSpPr/>
          <p:nvPr/>
        </p:nvSpPr>
        <p:spPr>
          <a:xfrm>
            <a:off x="4802187" y="3725862"/>
            <a:ext cx="381000" cy="3810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ctr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ctr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 b="1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rPr>
              <a:t>q</a:t>
            </a:r>
            <a:r>
              <a:rPr lang="en-US" altLang="en-US" sz="1600" b="1" baseline="-25000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rPr>
              <a:t>1</a:t>
            </a:r>
          </a:p>
        </p:txBody>
      </p:sp>
      <p:sp>
        <p:nvSpPr>
          <p:cNvPr id="1048874" name="TextBox 1048873"/>
          <p:cNvSpPr txBox="1"/>
          <p:nvPr/>
        </p:nvSpPr>
        <p:spPr>
          <a:xfrm>
            <a:off x="3976687" y="3505200"/>
            <a:ext cx="906462" cy="338137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,Z</a:t>
            </a:r>
            <a:r>
              <a:rPr lang="en-US" altLang="en-US" sz="16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/ Z</a:t>
            </a:r>
            <a:r>
              <a:rPr lang="en-US" altLang="en-US" sz="16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 </a:t>
            </a:r>
          </a:p>
        </p:txBody>
      </p:sp>
      <p:sp>
        <p:nvSpPr>
          <p:cNvPr id="1048875" name="TextBox 1048874"/>
          <p:cNvSpPr txBox="1"/>
          <p:nvPr/>
        </p:nvSpPr>
        <p:spPr>
          <a:xfrm>
            <a:off x="2592387" y="3929062"/>
            <a:ext cx="906462" cy="338137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,Z</a:t>
            </a:r>
            <a:r>
              <a:rPr lang="en-US" altLang="en-US" sz="16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/ Z</a:t>
            </a:r>
            <a:r>
              <a:rPr lang="en-US" altLang="en-US" sz="16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 </a:t>
            </a:r>
          </a:p>
        </p:txBody>
      </p:sp>
      <p:sp>
        <p:nvSpPr>
          <p:cNvPr id="1048876" name="TextBox 1048875"/>
          <p:cNvSpPr txBox="1"/>
          <p:nvPr/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1400" dirty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8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48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48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48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48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48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869" grpId="0"/>
      <p:bldP spid="1048872" grpId="0" animBg="1"/>
      <p:bldP spid="1048873" grpId="0" animBg="1"/>
      <p:bldP spid="104887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2" name="Title 104888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pitchFamily="34" charset="0"/>
                <a:sym typeface="Arial" pitchFamily="34" charset="0"/>
              </a:defRPr>
            </a:lvl1pPr>
          </a:lstStyle>
          <a:p>
            <a:pPr lvl="0" eaLnBrk="1" latinLnBrk="1" hangingPunct="1"/>
            <a:r>
              <a:rPr lang="en-US" altLang="en-US"/>
              <a:t>PDA’s Instantaneous Description (ID)</a:t>
            </a:r>
          </a:p>
        </p:txBody>
      </p:sp>
      <p:sp>
        <p:nvSpPr>
          <p:cNvPr id="1048883" name="Content Placeholder 1048882" descr="Rectangle: Click to edit Master text styles Second level Third level Fourth level Fifth level"/>
          <p:cNvSpPr>
            <a:spLocks noGrp="1"/>
          </p:cNvSpPr>
          <p:nvPr>
            <p:ph idx="1"/>
          </p:nvPr>
        </p:nvSpPr>
        <p:spPr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eaLnBrk="1" latinLnBrk="1" hangingPunct="1">
              <a:lnSpc>
                <a:spcPct val="90000"/>
              </a:lnSpc>
              <a:buNone/>
            </a:pPr>
            <a:r>
              <a:rPr lang="en-US" altLang="en-US" sz="2400"/>
              <a:t>A PDA has a configuration at any given instance: 	</a:t>
            </a:r>
            <a:r>
              <a:rPr lang="en-US" altLang="en-US" sz="2400" b="1"/>
              <a:t>(q,w,y)</a:t>
            </a:r>
          </a:p>
          <a:p>
            <a:pPr lvl="1" eaLnBrk="1" latinLnBrk="1" hangingPunct="1">
              <a:lnSpc>
                <a:spcPct val="90000"/>
              </a:lnSpc>
            </a:pPr>
            <a:r>
              <a:rPr lang="en-US" altLang="en-US" sz="2200"/>
              <a:t>q - current state</a:t>
            </a:r>
          </a:p>
          <a:p>
            <a:pPr lvl="1" eaLnBrk="1" latinLnBrk="1" hangingPunct="1">
              <a:lnSpc>
                <a:spcPct val="90000"/>
              </a:lnSpc>
            </a:pPr>
            <a:r>
              <a:rPr lang="en-US" altLang="en-US" sz="2200"/>
              <a:t>w - remainder of the input (i.e., unconsumed part)</a:t>
            </a:r>
          </a:p>
          <a:p>
            <a:pPr lvl="1" eaLnBrk="1" latinLnBrk="1" hangingPunct="1">
              <a:lnSpc>
                <a:spcPct val="90000"/>
              </a:lnSpc>
            </a:pPr>
            <a:r>
              <a:rPr lang="en-US" altLang="en-US" sz="2200"/>
              <a:t>y - current stack contents as a string from top to bottom of stack</a:t>
            </a:r>
          </a:p>
          <a:p>
            <a:pPr lvl="0" eaLnBrk="1" latinLnBrk="1" hangingPunct="1">
              <a:lnSpc>
                <a:spcPct val="90000"/>
              </a:lnSpc>
              <a:buNone/>
            </a:pPr>
            <a:r>
              <a:rPr lang="en-US" altLang="en-US" sz="2000"/>
              <a:t>If </a:t>
            </a:r>
            <a:r>
              <a:rPr lang="el-GR" altLang="en-US" sz="2000">
                <a:ea typeface="Tahoma" pitchFamily="34" charset="0"/>
              </a:rPr>
              <a:t>δ(</a:t>
            </a:r>
            <a:r>
              <a:rPr lang="el-GR" altLang="en-US" sz="2000">
                <a:solidFill>
                  <a:srgbClr val="7030A0"/>
                </a:solidFill>
                <a:ea typeface="Tahoma" pitchFamily="34" charset="0"/>
              </a:rPr>
              <a:t>q,a, X</a:t>
            </a:r>
            <a:r>
              <a:rPr lang="el-GR" altLang="en-US" sz="2000">
                <a:ea typeface="Tahoma" pitchFamily="34" charset="0"/>
              </a:rPr>
              <a:t>)={(</a:t>
            </a:r>
            <a:r>
              <a:rPr lang="el-GR" altLang="en-US" sz="2000">
                <a:solidFill>
                  <a:srgbClr val="7030A0"/>
                </a:solidFill>
                <a:ea typeface="Tahoma" pitchFamily="34" charset="0"/>
              </a:rPr>
              <a:t>p, A</a:t>
            </a:r>
            <a:r>
              <a:rPr lang="en-US" altLang="en-US" sz="2000">
                <a:ea typeface="Tahoma" pitchFamily="34" charset="0"/>
              </a:rPr>
              <a:t>)} is a transition, then the following are also true</a:t>
            </a:r>
            <a:r>
              <a:rPr lang="el-GR" altLang="en-US" sz="2000">
                <a:ea typeface="Tahoma" pitchFamily="34" charset="0"/>
              </a:rPr>
              <a:t>:</a:t>
            </a:r>
          </a:p>
          <a:p>
            <a:pPr lvl="1" eaLnBrk="1" latinLnBrk="1" hangingPunct="1">
              <a:lnSpc>
                <a:spcPct val="90000"/>
              </a:lnSpc>
            </a:pPr>
            <a:r>
              <a:rPr lang="en-US" altLang="en-US" sz="2000"/>
              <a:t>(</a:t>
            </a:r>
            <a:r>
              <a:rPr lang="en-US" altLang="en-US" sz="2000">
                <a:solidFill>
                  <a:srgbClr val="7030A0"/>
                </a:solidFill>
              </a:rPr>
              <a:t>q, a</a:t>
            </a:r>
            <a:r>
              <a:rPr lang="en-US" altLang="en-US" sz="2000"/>
              <a:t>, </a:t>
            </a:r>
            <a:r>
              <a:rPr lang="en-US" altLang="en-US" sz="2000">
                <a:solidFill>
                  <a:srgbClr val="7030A0"/>
                </a:solidFill>
              </a:rPr>
              <a:t>X</a:t>
            </a:r>
            <a:r>
              <a:rPr lang="en-US" altLang="en-US" sz="2000"/>
              <a:t> ) |--- (</a:t>
            </a:r>
            <a:r>
              <a:rPr lang="en-US" altLang="en-US" sz="2000">
                <a:solidFill>
                  <a:srgbClr val="7030A0"/>
                </a:solidFill>
              </a:rPr>
              <a:t>p</a:t>
            </a:r>
            <a:r>
              <a:rPr lang="en-US" altLang="en-US" sz="2000"/>
              <a:t>,</a:t>
            </a:r>
            <a:r>
              <a:rPr lang="en-US" altLang="en-US" sz="2000">
                <a:sym typeface="Symbol" pitchFamily="18" charset="2"/>
              </a:rPr>
              <a:t></a:t>
            </a:r>
            <a:r>
              <a:rPr lang="en-US" altLang="en-US" sz="2000"/>
              <a:t>,</a:t>
            </a:r>
            <a:r>
              <a:rPr lang="en-US" altLang="en-US" sz="2000">
                <a:solidFill>
                  <a:srgbClr val="7030A0"/>
                </a:solidFill>
              </a:rPr>
              <a:t>A</a:t>
            </a:r>
            <a:r>
              <a:rPr lang="en-US" altLang="en-US" sz="2000"/>
              <a:t>)</a:t>
            </a:r>
          </a:p>
          <a:p>
            <a:pPr lvl="1" eaLnBrk="1" latinLnBrk="1" hangingPunct="1">
              <a:lnSpc>
                <a:spcPct val="90000"/>
              </a:lnSpc>
            </a:pPr>
            <a:r>
              <a:rPr lang="en-US" altLang="en-US" sz="2000"/>
              <a:t>(</a:t>
            </a:r>
            <a:r>
              <a:rPr lang="en-US" altLang="en-US" sz="2000">
                <a:solidFill>
                  <a:srgbClr val="7030A0"/>
                </a:solidFill>
              </a:rPr>
              <a:t>q, a</a:t>
            </a:r>
            <a:r>
              <a:rPr lang="en-US" altLang="en-US" sz="2000"/>
              <a:t>w, </a:t>
            </a:r>
            <a:r>
              <a:rPr lang="en-US" altLang="en-US" sz="2000">
                <a:solidFill>
                  <a:srgbClr val="7030A0"/>
                </a:solidFill>
              </a:rPr>
              <a:t>X</a:t>
            </a:r>
            <a:r>
              <a:rPr lang="en-US" altLang="en-US" sz="2000"/>
              <a:t>B ) |--- (</a:t>
            </a:r>
            <a:r>
              <a:rPr lang="en-US" altLang="en-US" sz="2000">
                <a:solidFill>
                  <a:srgbClr val="7030A0"/>
                </a:solidFill>
              </a:rPr>
              <a:t>p</a:t>
            </a:r>
            <a:r>
              <a:rPr lang="en-US" altLang="en-US" sz="2000"/>
              <a:t>,w,</a:t>
            </a:r>
            <a:r>
              <a:rPr lang="en-US" altLang="en-US" sz="2000">
                <a:solidFill>
                  <a:srgbClr val="7030A0"/>
                </a:solidFill>
              </a:rPr>
              <a:t>A</a:t>
            </a:r>
            <a:r>
              <a:rPr lang="en-US" altLang="en-US" sz="2000"/>
              <a:t>B)</a:t>
            </a:r>
          </a:p>
          <a:p>
            <a:pPr lvl="0" eaLnBrk="1" latinLnBrk="1" hangingPunct="1">
              <a:lnSpc>
                <a:spcPct val="90000"/>
              </a:lnSpc>
              <a:buNone/>
            </a:pPr>
            <a:r>
              <a:rPr lang="en-US" altLang="en-US" sz="2500"/>
              <a:t>|--- sign is called a “turnstile notation” and represents one move</a:t>
            </a:r>
          </a:p>
          <a:p>
            <a:pPr lvl="0" eaLnBrk="1" latinLnBrk="1" hangingPunct="1">
              <a:lnSpc>
                <a:spcPct val="90000"/>
              </a:lnSpc>
              <a:buNone/>
            </a:pPr>
            <a:r>
              <a:rPr lang="en-US" altLang="en-US" sz="2500"/>
              <a:t>|---* sign represents a sequence of moves</a:t>
            </a:r>
          </a:p>
        </p:txBody>
      </p:sp>
      <p:sp>
        <p:nvSpPr>
          <p:cNvPr id="1048884" name="TextBox 1048883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12</a:t>
            </a:fld>
            <a:endParaRPr lang="en-US" altLang="en-US" sz="1400">
              <a:ea typeface="ＭＳ Ｐゴシック" pitchFamily="34" charset="-128"/>
            </a:endParaRPr>
          </a:p>
        </p:txBody>
      </p:sp>
      <p:cxnSp>
        <p:nvCxnSpPr>
          <p:cNvPr id="3145735" name="Straight Connector 3145734"/>
          <p:cNvCxnSpPr>
            <a:cxnSpLocks/>
          </p:cNvCxnSpPr>
          <p:nvPr/>
        </p:nvCxnSpPr>
        <p:spPr>
          <a:xfrm>
            <a:off x="381000" y="4114800"/>
            <a:ext cx="8686800" cy="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</p:cxnSp>
      <p:cxnSp>
        <p:nvCxnSpPr>
          <p:cNvPr id="3145736" name="Straight Connector 3145735"/>
          <p:cNvCxnSpPr>
            <a:cxnSpLocks/>
          </p:cNvCxnSpPr>
          <p:nvPr/>
        </p:nvCxnSpPr>
        <p:spPr>
          <a:xfrm>
            <a:off x="304800" y="5181600"/>
            <a:ext cx="8686800" cy="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</p:cxnSp>
      <p:sp>
        <p:nvSpPr>
          <p:cNvPr id="1048885" name="TextBox 1048884"/>
          <p:cNvSpPr txBox="1"/>
          <p:nvPr/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1400" dirty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145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145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88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1" name="Title 1048890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pitchFamily="34" charset="0"/>
                <a:sym typeface="Arial" pitchFamily="34" charset="0"/>
              </a:defRPr>
            </a:lvl1pPr>
          </a:lstStyle>
          <a:p>
            <a:pPr lvl="0" eaLnBrk="1" latinLnBrk="1" hangingPunct="1"/>
            <a:r>
              <a:rPr lang="en-US" altLang="en-US"/>
              <a:t>How does the PDA for L</a:t>
            </a:r>
            <a:r>
              <a:rPr lang="en-US" altLang="en-US" baseline="-25000"/>
              <a:t>wwr</a:t>
            </a:r>
            <a:r>
              <a:rPr lang="en-US" altLang="en-US"/>
              <a:t> work on input “1111”?</a:t>
            </a:r>
          </a:p>
        </p:txBody>
      </p:sp>
      <p:sp>
        <p:nvSpPr>
          <p:cNvPr id="1048892" name="TextBox 1048891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13</a:t>
            </a:fld>
            <a:endParaRPr lang="en-US" altLang="en-US" sz="1400">
              <a:ea typeface="ＭＳ Ｐゴシック" pitchFamily="34" charset="-128"/>
            </a:endParaRPr>
          </a:p>
        </p:txBody>
      </p:sp>
      <p:sp>
        <p:nvSpPr>
          <p:cNvPr id="1048893" name="TextBox 1048892"/>
          <p:cNvSpPr txBox="1"/>
          <p:nvPr/>
        </p:nvSpPr>
        <p:spPr>
          <a:xfrm>
            <a:off x="1584325" y="2579687"/>
            <a:ext cx="1276350" cy="33655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(q</a:t>
            </a:r>
            <a:r>
              <a:rPr lang="en-US" altLang="en-US" sz="1600" baseline="-250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6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,1111,Z</a:t>
            </a:r>
            <a:r>
              <a:rPr lang="en-US" altLang="en-US" sz="1600" baseline="-250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6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)</a:t>
            </a:r>
          </a:p>
        </p:txBody>
      </p:sp>
      <p:sp>
        <p:nvSpPr>
          <p:cNvPr id="1048894" name="TextBox 1048893"/>
          <p:cNvSpPr txBox="1"/>
          <p:nvPr/>
        </p:nvSpPr>
        <p:spPr>
          <a:xfrm>
            <a:off x="1600200" y="3168650"/>
            <a:ext cx="1276350" cy="33655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(q</a:t>
            </a:r>
            <a:r>
              <a:rPr lang="en-US" altLang="en-US" sz="1600" baseline="-250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6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,111,1Z</a:t>
            </a:r>
            <a:r>
              <a:rPr lang="en-US" altLang="en-US" sz="1600" baseline="-250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6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)</a:t>
            </a:r>
          </a:p>
        </p:txBody>
      </p:sp>
      <p:sp>
        <p:nvSpPr>
          <p:cNvPr id="1048895" name="TextBox 1048894"/>
          <p:cNvSpPr txBox="1"/>
          <p:nvPr/>
        </p:nvSpPr>
        <p:spPr>
          <a:xfrm>
            <a:off x="1676400" y="3778250"/>
            <a:ext cx="1276350" cy="33655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(q</a:t>
            </a:r>
            <a:r>
              <a:rPr lang="en-US" altLang="en-US" sz="1600" baseline="-250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6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,11,11Z</a:t>
            </a:r>
            <a:r>
              <a:rPr lang="en-US" altLang="en-US" sz="1600" baseline="-250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6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)</a:t>
            </a:r>
          </a:p>
        </p:txBody>
      </p:sp>
      <p:sp>
        <p:nvSpPr>
          <p:cNvPr id="1048896" name="TextBox 1048895"/>
          <p:cNvSpPr txBox="1"/>
          <p:nvPr/>
        </p:nvSpPr>
        <p:spPr>
          <a:xfrm>
            <a:off x="1676400" y="4387850"/>
            <a:ext cx="1276350" cy="33655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(q</a:t>
            </a:r>
            <a:r>
              <a:rPr lang="en-US" altLang="en-US" sz="1600" baseline="-25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6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,1,111Z</a:t>
            </a:r>
            <a:r>
              <a:rPr lang="en-US" altLang="en-US" sz="1600" baseline="-25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6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)</a:t>
            </a:r>
          </a:p>
        </p:txBody>
      </p:sp>
      <p:sp>
        <p:nvSpPr>
          <p:cNvPr id="1048897" name="TextBox 1048896"/>
          <p:cNvSpPr txBox="1"/>
          <p:nvPr/>
        </p:nvSpPr>
        <p:spPr>
          <a:xfrm>
            <a:off x="1695450" y="5073650"/>
            <a:ext cx="1504950" cy="39624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(q</a:t>
            </a:r>
            <a:r>
              <a:rPr lang="en-US" altLang="en-US" sz="1600" baseline="-25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6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,</a:t>
            </a:r>
            <a:r>
              <a:rPr lang="en-US" altLang="en-US" sz="16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6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,1111Z</a:t>
            </a:r>
            <a:r>
              <a:rPr lang="en-US" altLang="en-US" sz="1600" baseline="-25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6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)</a:t>
            </a:r>
          </a:p>
        </p:txBody>
      </p:sp>
      <p:sp>
        <p:nvSpPr>
          <p:cNvPr id="1048898" name="TextBox 1048897"/>
          <p:cNvSpPr txBox="1"/>
          <p:nvPr/>
        </p:nvSpPr>
        <p:spPr>
          <a:xfrm>
            <a:off x="1752600" y="5768975"/>
            <a:ext cx="1422400" cy="33655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(q</a:t>
            </a:r>
            <a:r>
              <a:rPr lang="en-US" altLang="en-US" sz="1600" baseline="-25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1</a:t>
            </a:r>
            <a:r>
              <a:rPr lang="en-US" altLang="en-US" sz="16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, </a:t>
            </a:r>
            <a:r>
              <a:rPr lang="en-US" altLang="en-US" sz="16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6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,1111Z</a:t>
            </a:r>
            <a:r>
              <a:rPr lang="en-US" altLang="en-US" sz="1600" baseline="-25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6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)</a:t>
            </a:r>
          </a:p>
        </p:txBody>
      </p:sp>
      <p:sp>
        <p:nvSpPr>
          <p:cNvPr id="1048899" name="TextBox 1048898"/>
          <p:cNvSpPr txBox="1"/>
          <p:nvPr/>
        </p:nvSpPr>
        <p:spPr>
          <a:xfrm>
            <a:off x="3829050" y="5715000"/>
            <a:ext cx="1276350" cy="39624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(q</a:t>
            </a:r>
            <a:r>
              <a:rPr lang="en-US" altLang="en-US" sz="1600" baseline="-25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1</a:t>
            </a:r>
            <a:r>
              <a:rPr lang="en-US" altLang="en-US" sz="16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, </a:t>
            </a:r>
            <a:r>
              <a:rPr lang="en-US" altLang="en-US" sz="16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6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,11Z</a:t>
            </a:r>
            <a:r>
              <a:rPr lang="en-US" altLang="en-US" sz="1600" baseline="-25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6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)</a:t>
            </a:r>
          </a:p>
        </p:txBody>
      </p:sp>
      <p:sp>
        <p:nvSpPr>
          <p:cNvPr id="1048900" name="TextBox 1048899"/>
          <p:cNvSpPr txBox="1"/>
          <p:nvPr/>
        </p:nvSpPr>
        <p:spPr>
          <a:xfrm>
            <a:off x="3752850" y="5073650"/>
            <a:ext cx="1428750" cy="38354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(q</a:t>
            </a:r>
            <a:r>
              <a:rPr lang="en-US" altLang="en-US" sz="1600" baseline="-25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1</a:t>
            </a:r>
            <a:r>
              <a:rPr lang="en-US" altLang="en-US" sz="16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,1,111Z</a:t>
            </a:r>
            <a:r>
              <a:rPr lang="en-US" altLang="en-US" sz="1600" baseline="-25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6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)</a:t>
            </a:r>
          </a:p>
        </p:txBody>
      </p:sp>
      <p:sp>
        <p:nvSpPr>
          <p:cNvPr id="1048901" name="TextBox 1048900"/>
          <p:cNvSpPr txBox="1"/>
          <p:nvPr/>
        </p:nvSpPr>
        <p:spPr>
          <a:xfrm>
            <a:off x="3676650" y="4343400"/>
            <a:ext cx="1352550" cy="38354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(q</a:t>
            </a:r>
            <a:r>
              <a:rPr lang="en-US" altLang="en-US" sz="1600" baseline="-250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1</a:t>
            </a:r>
            <a:r>
              <a:rPr lang="en-US" altLang="en-US" sz="16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,11,11Z</a:t>
            </a:r>
            <a:r>
              <a:rPr lang="en-US" altLang="en-US" sz="1600" baseline="-250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6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)</a:t>
            </a:r>
          </a:p>
        </p:txBody>
      </p:sp>
      <p:sp>
        <p:nvSpPr>
          <p:cNvPr id="1048902" name="TextBox 1048901"/>
          <p:cNvSpPr txBox="1"/>
          <p:nvPr/>
        </p:nvSpPr>
        <p:spPr>
          <a:xfrm>
            <a:off x="3600450" y="3778250"/>
            <a:ext cx="1276350" cy="33655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(q</a:t>
            </a:r>
            <a:r>
              <a:rPr lang="en-US" altLang="en-US" sz="1600" baseline="-25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1</a:t>
            </a:r>
            <a:r>
              <a:rPr lang="en-US" altLang="en-US" sz="16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,111,1Z</a:t>
            </a:r>
            <a:r>
              <a:rPr lang="en-US" altLang="en-US" sz="1600" baseline="-25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6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)</a:t>
            </a:r>
          </a:p>
        </p:txBody>
      </p:sp>
      <p:sp>
        <p:nvSpPr>
          <p:cNvPr id="1048903" name="TextBox 1048902"/>
          <p:cNvSpPr txBox="1"/>
          <p:nvPr/>
        </p:nvSpPr>
        <p:spPr>
          <a:xfrm>
            <a:off x="3505200" y="3092450"/>
            <a:ext cx="1276350" cy="33655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(q</a:t>
            </a:r>
            <a:r>
              <a:rPr lang="en-US" altLang="en-US" sz="1600" baseline="-25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1</a:t>
            </a:r>
            <a:r>
              <a:rPr lang="en-US" altLang="en-US" sz="16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,1111,Z</a:t>
            </a:r>
            <a:r>
              <a:rPr lang="en-US" altLang="en-US" sz="1600" baseline="-25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6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)</a:t>
            </a:r>
          </a:p>
        </p:txBody>
      </p:sp>
      <p:sp>
        <p:nvSpPr>
          <p:cNvPr id="1048904" name="TextBox 1048903"/>
          <p:cNvSpPr txBox="1"/>
          <p:nvPr/>
        </p:nvSpPr>
        <p:spPr>
          <a:xfrm>
            <a:off x="5581650" y="3048000"/>
            <a:ext cx="1160780" cy="3327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Path dies…</a:t>
            </a:r>
          </a:p>
        </p:txBody>
      </p:sp>
      <p:sp>
        <p:nvSpPr>
          <p:cNvPr id="1048905" name="TextBox 1048904"/>
          <p:cNvSpPr txBox="1"/>
          <p:nvPr/>
        </p:nvSpPr>
        <p:spPr>
          <a:xfrm>
            <a:off x="5581650" y="3702050"/>
            <a:ext cx="1352550" cy="33655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Path dies…</a:t>
            </a:r>
          </a:p>
        </p:txBody>
      </p:sp>
      <p:sp>
        <p:nvSpPr>
          <p:cNvPr id="1048906" name="TextBox 1048905"/>
          <p:cNvSpPr txBox="1"/>
          <p:nvPr/>
        </p:nvSpPr>
        <p:spPr>
          <a:xfrm>
            <a:off x="5715000" y="4997450"/>
            <a:ext cx="1371600" cy="38354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(q</a:t>
            </a:r>
            <a:r>
              <a:rPr lang="en-US" altLang="en-US" sz="1600" baseline="-250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1</a:t>
            </a:r>
            <a:r>
              <a:rPr lang="en-US" altLang="en-US" sz="16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,1,1Z</a:t>
            </a:r>
            <a:r>
              <a:rPr lang="en-US" altLang="en-US" sz="1600" baseline="-250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6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)</a:t>
            </a:r>
          </a:p>
        </p:txBody>
      </p:sp>
      <p:sp>
        <p:nvSpPr>
          <p:cNvPr id="1048907" name="TextBox 1048906"/>
          <p:cNvSpPr txBox="1"/>
          <p:nvPr/>
        </p:nvSpPr>
        <p:spPr>
          <a:xfrm>
            <a:off x="5734050" y="5683250"/>
            <a:ext cx="1047750" cy="39624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(q</a:t>
            </a:r>
            <a:r>
              <a:rPr lang="en-US" altLang="en-US" sz="1600" baseline="-250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1</a:t>
            </a:r>
            <a:r>
              <a:rPr lang="en-US" altLang="en-US" sz="16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, </a:t>
            </a:r>
            <a:r>
              <a:rPr lang="en-US" altLang="en-US" sz="16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6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,Z</a:t>
            </a:r>
            <a:r>
              <a:rPr lang="en-US" altLang="en-US" sz="1600" baseline="-250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6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)</a:t>
            </a:r>
          </a:p>
        </p:txBody>
      </p:sp>
      <p:sp>
        <p:nvSpPr>
          <p:cNvPr id="1048908" name="TextBox 1048907"/>
          <p:cNvSpPr txBox="1"/>
          <p:nvPr/>
        </p:nvSpPr>
        <p:spPr>
          <a:xfrm>
            <a:off x="5734050" y="6292850"/>
            <a:ext cx="1047750" cy="39624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(q</a:t>
            </a:r>
            <a:r>
              <a:rPr lang="en-US" altLang="en-US" sz="1600" baseline="-250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2</a:t>
            </a:r>
            <a:r>
              <a:rPr lang="en-US" altLang="en-US" sz="16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, </a:t>
            </a:r>
            <a:r>
              <a:rPr lang="en-US" altLang="en-US" sz="16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6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,Z</a:t>
            </a:r>
            <a:r>
              <a:rPr lang="en-US" altLang="en-US" sz="1600" baseline="-250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600">
                <a:solidFill>
                  <a:srgbClr val="006600"/>
                </a:solidFill>
                <a:latin typeface="Arial" pitchFamily="34" charset="0"/>
                <a:ea typeface="ＭＳ Ｐゴシック" pitchFamily="34" charset="-128"/>
              </a:rPr>
              <a:t>)</a:t>
            </a:r>
          </a:p>
        </p:txBody>
      </p:sp>
      <p:sp>
        <p:nvSpPr>
          <p:cNvPr id="1048909" name="Straight Connector 1048908"/>
          <p:cNvSpPr/>
          <p:nvPr/>
        </p:nvSpPr>
        <p:spPr>
          <a:xfrm>
            <a:off x="2209800" y="2895600"/>
            <a:ext cx="0" cy="30480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8910" name="Straight Connector 1048909"/>
          <p:cNvSpPr/>
          <p:nvPr/>
        </p:nvSpPr>
        <p:spPr>
          <a:xfrm>
            <a:off x="2209800" y="3429000"/>
            <a:ext cx="0" cy="30480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8911" name="Straight Connector 1048910"/>
          <p:cNvSpPr/>
          <p:nvPr/>
        </p:nvSpPr>
        <p:spPr>
          <a:xfrm>
            <a:off x="2209800" y="4114800"/>
            <a:ext cx="0" cy="30480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8912" name="Straight Connector 1048911"/>
          <p:cNvSpPr/>
          <p:nvPr/>
        </p:nvSpPr>
        <p:spPr>
          <a:xfrm>
            <a:off x="2209800" y="4724400"/>
            <a:ext cx="0" cy="30480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8913" name="Straight Connector 1048912"/>
          <p:cNvSpPr/>
          <p:nvPr/>
        </p:nvSpPr>
        <p:spPr>
          <a:xfrm>
            <a:off x="2209800" y="5410200"/>
            <a:ext cx="0" cy="30480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8914" name="Straight Connector 1048913"/>
          <p:cNvSpPr/>
          <p:nvPr/>
        </p:nvSpPr>
        <p:spPr>
          <a:xfrm>
            <a:off x="4267200" y="5410200"/>
            <a:ext cx="0" cy="30480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8915" name="Straight Connector 1048914"/>
          <p:cNvSpPr/>
          <p:nvPr/>
        </p:nvSpPr>
        <p:spPr>
          <a:xfrm>
            <a:off x="6096000" y="5410200"/>
            <a:ext cx="0" cy="30480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8916" name="Straight Connector 1048915"/>
          <p:cNvSpPr/>
          <p:nvPr/>
        </p:nvSpPr>
        <p:spPr>
          <a:xfrm>
            <a:off x="6096000" y="6019800"/>
            <a:ext cx="0" cy="30480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8917" name="Straight Connector 1048916"/>
          <p:cNvSpPr/>
          <p:nvPr/>
        </p:nvSpPr>
        <p:spPr>
          <a:xfrm>
            <a:off x="2895600" y="2819400"/>
            <a:ext cx="609600" cy="30480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8918" name="Straight Connector 1048917"/>
          <p:cNvSpPr/>
          <p:nvPr/>
        </p:nvSpPr>
        <p:spPr>
          <a:xfrm>
            <a:off x="2895600" y="3505200"/>
            <a:ext cx="609600" cy="30480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8919" name="Straight Connector 1048918"/>
          <p:cNvSpPr/>
          <p:nvPr/>
        </p:nvSpPr>
        <p:spPr>
          <a:xfrm>
            <a:off x="2971800" y="4114800"/>
            <a:ext cx="609600" cy="30480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8920" name="Straight Connector 1048919"/>
          <p:cNvSpPr/>
          <p:nvPr/>
        </p:nvSpPr>
        <p:spPr>
          <a:xfrm>
            <a:off x="2971800" y="4724400"/>
            <a:ext cx="762000" cy="38100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8921" name="Straight Connector 1048920"/>
          <p:cNvSpPr/>
          <p:nvPr/>
        </p:nvSpPr>
        <p:spPr>
          <a:xfrm>
            <a:off x="4876800" y="4724400"/>
            <a:ext cx="762000" cy="38100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8922" name="Straight Connector 1048921"/>
          <p:cNvSpPr/>
          <p:nvPr/>
        </p:nvSpPr>
        <p:spPr>
          <a:xfrm>
            <a:off x="4724400" y="3200400"/>
            <a:ext cx="838200" cy="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8923" name="Straight Connector 1048922"/>
          <p:cNvSpPr/>
          <p:nvPr/>
        </p:nvSpPr>
        <p:spPr>
          <a:xfrm>
            <a:off x="4876800" y="3886200"/>
            <a:ext cx="762000" cy="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8924" name="TextBox 1048923"/>
          <p:cNvSpPr txBox="1"/>
          <p:nvPr/>
        </p:nvSpPr>
        <p:spPr>
          <a:xfrm>
            <a:off x="7118350" y="5029200"/>
            <a:ext cx="1541781" cy="1780540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 i="1" u="sng">
                <a:latin typeface="Arial" pitchFamily="34" charset="0"/>
                <a:ea typeface="ＭＳ Ｐゴシック" pitchFamily="34" charset="-128"/>
              </a:rPr>
              <a:t>Acceptance by </a:t>
            </a:r>
            <a:r>
              <a:t/>
            </a:r>
            <a:br/>
            <a:r>
              <a:rPr lang="en-US" altLang="en-US" sz="1600" i="1" u="sng">
                <a:latin typeface="Arial" pitchFamily="34" charset="0"/>
                <a:ea typeface="ＭＳ Ｐゴシック" pitchFamily="34" charset="-128"/>
              </a:rPr>
              <a:t>final state: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t/>
            </a:r>
            <a:br/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= </a:t>
            </a:r>
            <a:r>
              <a:rPr lang="en-US" altLang="en-US" sz="1600" i="1">
                <a:latin typeface="Arial" pitchFamily="34" charset="0"/>
                <a:ea typeface="ＭＳ Ｐゴシック" pitchFamily="34" charset="-128"/>
              </a:rPr>
              <a:t>empty input</a:t>
            </a: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  </a:t>
            </a:r>
            <a:r>
              <a:t/>
            </a:r>
            <a:br/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   AND</a:t>
            </a:r>
            <a:r>
              <a:t/>
            </a:r>
            <a:br/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   </a:t>
            </a:r>
            <a:r>
              <a:rPr lang="en-US" altLang="en-US" sz="1600" i="1">
                <a:latin typeface="Arial" pitchFamily="34" charset="0"/>
                <a:ea typeface="ＭＳ Ｐゴシック" pitchFamily="34" charset="-128"/>
              </a:rPr>
              <a:t>final state</a:t>
            </a:r>
          </a:p>
        </p:txBody>
      </p:sp>
      <p:sp>
        <p:nvSpPr>
          <p:cNvPr id="1048925" name="Straight Connector 1048924"/>
          <p:cNvSpPr/>
          <p:nvPr/>
        </p:nvSpPr>
        <p:spPr>
          <a:xfrm flipH="1">
            <a:off x="6705600" y="5638800"/>
            <a:ext cx="457200" cy="838200"/>
          </a:xfrm>
          <a:prstGeom prst="line">
            <a:avLst/>
          </a:prstGeom>
          <a:noFill/>
          <a:ln w="9525" cap="flat" cmpd="sng">
            <a:solidFill>
              <a:srgbClr val="008000">
                <a:alpha val="100000"/>
              </a:srgbClr>
            </a:solidFill>
            <a:prstDash val="dash"/>
            <a:round/>
            <a:tailEnd type="triangle" w="med" len="med"/>
          </a:ln>
        </p:spPr>
      </p:sp>
      <p:sp>
        <p:nvSpPr>
          <p:cNvPr id="1048926" name="TextBox 1048925"/>
          <p:cNvSpPr txBox="1"/>
          <p:nvPr/>
        </p:nvSpPr>
        <p:spPr>
          <a:xfrm>
            <a:off x="3352800" y="2057400"/>
            <a:ext cx="5399087" cy="400050"/>
          </a:xfrm>
          <a:prstGeom prst="rect">
            <a:avLst/>
          </a:prstGeom>
          <a:noFill/>
          <a:ln w="9525" cap="flat" cmpd="sng">
            <a:solidFill>
              <a:srgbClr val="FF0000">
                <a:alpha val="100000"/>
              </a:srgbClr>
            </a:solidFill>
            <a:prstDash val="solid"/>
            <a:round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All moves made by the non-deterministic PDA</a:t>
            </a:r>
          </a:p>
        </p:txBody>
      </p:sp>
      <p:sp>
        <p:nvSpPr>
          <p:cNvPr id="1048927" name="Freeform 1048926"/>
          <p:cNvSpPr/>
          <p:nvPr/>
        </p:nvSpPr>
        <p:spPr bwMode="auto">
          <a:xfrm>
            <a:off x="2808287" y="2797175"/>
            <a:ext cx="2879725" cy="3778250"/>
          </a:xfrm>
          <a:custGeom>
            <a:avLst/>
            <a:gdLst/>
            <a:ahLst/>
            <a:cxnLst/>
            <a:rect l="0" t="0" r="r" b="b"/>
            <a:pathLst>
              <a:path w="2879123" h="3777342">
                <a:moveTo>
                  <a:pt x="0" y="0"/>
                </a:moveTo>
                <a:cubicBezTo>
                  <a:pt x="3629" y="152400"/>
                  <a:pt x="4669" y="304884"/>
                  <a:pt x="10886" y="457200"/>
                </a:cubicBezTo>
                <a:cubicBezTo>
                  <a:pt x="11932" y="482837"/>
                  <a:pt x="19339" y="507858"/>
                  <a:pt x="21772" y="533400"/>
                </a:cubicBezTo>
                <a:cubicBezTo>
                  <a:pt x="28848" y="607696"/>
                  <a:pt x="29725" y="696889"/>
                  <a:pt x="43543" y="772885"/>
                </a:cubicBezTo>
                <a:cubicBezTo>
                  <a:pt x="45596" y="784174"/>
                  <a:pt x="51646" y="794410"/>
                  <a:pt x="54429" y="805542"/>
                </a:cubicBezTo>
                <a:cubicBezTo>
                  <a:pt x="60638" y="830377"/>
                  <a:pt x="63761" y="867749"/>
                  <a:pt x="76200" y="892628"/>
                </a:cubicBezTo>
                <a:cubicBezTo>
                  <a:pt x="82051" y="904330"/>
                  <a:pt x="90715" y="914399"/>
                  <a:pt x="97972" y="925285"/>
                </a:cubicBezTo>
                <a:cubicBezTo>
                  <a:pt x="119122" y="988738"/>
                  <a:pt x="95933" y="935396"/>
                  <a:pt x="163286" y="1012371"/>
                </a:cubicBezTo>
                <a:cubicBezTo>
                  <a:pt x="201573" y="1056128"/>
                  <a:pt x="166420" y="1037789"/>
                  <a:pt x="217715" y="1077685"/>
                </a:cubicBezTo>
                <a:cubicBezTo>
                  <a:pt x="238369" y="1093749"/>
                  <a:pt x="264527" y="1102726"/>
                  <a:pt x="283029" y="1121228"/>
                </a:cubicBezTo>
                <a:cubicBezTo>
                  <a:pt x="345571" y="1183771"/>
                  <a:pt x="313116" y="1167544"/>
                  <a:pt x="370115" y="1186542"/>
                </a:cubicBezTo>
                <a:cubicBezTo>
                  <a:pt x="388258" y="1201056"/>
                  <a:pt x="407273" y="1214542"/>
                  <a:pt x="424543" y="1230085"/>
                </a:cubicBezTo>
                <a:cubicBezTo>
                  <a:pt x="443614" y="1247249"/>
                  <a:pt x="458446" y="1269119"/>
                  <a:pt x="478972" y="1284514"/>
                </a:cubicBezTo>
                <a:cubicBezTo>
                  <a:pt x="494287" y="1296000"/>
                  <a:pt x="573946" y="1305786"/>
                  <a:pt x="576943" y="1306285"/>
                </a:cubicBezTo>
                <a:cubicBezTo>
                  <a:pt x="650453" y="1330789"/>
                  <a:pt x="559976" y="1302516"/>
                  <a:pt x="674915" y="1328057"/>
                </a:cubicBezTo>
                <a:cubicBezTo>
                  <a:pt x="686116" y="1330546"/>
                  <a:pt x="696254" y="1337056"/>
                  <a:pt x="707572" y="1338942"/>
                </a:cubicBezTo>
                <a:cubicBezTo>
                  <a:pt x="744324" y="1345067"/>
                  <a:pt x="896080" y="1358059"/>
                  <a:pt x="925286" y="1360714"/>
                </a:cubicBezTo>
                <a:cubicBezTo>
                  <a:pt x="1037391" y="1388741"/>
                  <a:pt x="896873" y="1356348"/>
                  <a:pt x="1132115" y="1382485"/>
                </a:cubicBezTo>
                <a:cubicBezTo>
                  <a:pt x="1143519" y="1383752"/>
                  <a:pt x="1153739" y="1390219"/>
                  <a:pt x="1164772" y="1393371"/>
                </a:cubicBezTo>
                <a:cubicBezTo>
                  <a:pt x="1179157" y="1397481"/>
                  <a:pt x="1193930" y="1400147"/>
                  <a:pt x="1208315" y="1404257"/>
                </a:cubicBezTo>
                <a:cubicBezTo>
                  <a:pt x="1246381" y="1415133"/>
                  <a:pt x="1249301" y="1422340"/>
                  <a:pt x="1295400" y="1426028"/>
                </a:cubicBezTo>
                <a:cubicBezTo>
                  <a:pt x="1367831" y="1431823"/>
                  <a:pt x="1440543" y="1433285"/>
                  <a:pt x="1513115" y="1436914"/>
                </a:cubicBezTo>
                <a:cubicBezTo>
                  <a:pt x="1587765" y="1461798"/>
                  <a:pt x="1495112" y="1432413"/>
                  <a:pt x="1600200" y="1458685"/>
                </a:cubicBezTo>
                <a:cubicBezTo>
                  <a:pt x="1611332" y="1461468"/>
                  <a:pt x="1621656" y="1467082"/>
                  <a:pt x="1632857" y="1469571"/>
                </a:cubicBezTo>
                <a:cubicBezTo>
                  <a:pt x="1688106" y="1481849"/>
                  <a:pt x="1752269" y="1485866"/>
                  <a:pt x="1807029" y="1491342"/>
                </a:cubicBezTo>
                <a:cubicBezTo>
                  <a:pt x="1944143" y="1537048"/>
                  <a:pt x="1817500" y="1498273"/>
                  <a:pt x="2166257" y="1513114"/>
                </a:cubicBezTo>
                <a:cubicBezTo>
                  <a:pt x="2227994" y="1515741"/>
                  <a:pt x="2289629" y="1520371"/>
                  <a:pt x="2351315" y="1524000"/>
                </a:cubicBezTo>
                <a:cubicBezTo>
                  <a:pt x="2365829" y="1527628"/>
                  <a:pt x="2380472" y="1530775"/>
                  <a:pt x="2394857" y="1534885"/>
                </a:cubicBezTo>
                <a:cubicBezTo>
                  <a:pt x="2405890" y="1538037"/>
                  <a:pt x="2416313" y="1543282"/>
                  <a:pt x="2427515" y="1545771"/>
                </a:cubicBezTo>
                <a:cubicBezTo>
                  <a:pt x="2449061" y="1550559"/>
                  <a:pt x="2471113" y="1552709"/>
                  <a:pt x="2492829" y="1556657"/>
                </a:cubicBezTo>
                <a:cubicBezTo>
                  <a:pt x="2511032" y="1559967"/>
                  <a:pt x="2529196" y="1563528"/>
                  <a:pt x="2547257" y="1567542"/>
                </a:cubicBezTo>
                <a:cubicBezTo>
                  <a:pt x="2561862" y="1570787"/>
                  <a:pt x="2576129" y="1575494"/>
                  <a:pt x="2590800" y="1578428"/>
                </a:cubicBezTo>
                <a:cubicBezTo>
                  <a:pt x="2612443" y="1582757"/>
                  <a:pt x="2634343" y="1585685"/>
                  <a:pt x="2656115" y="1589314"/>
                </a:cubicBezTo>
                <a:cubicBezTo>
                  <a:pt x="2682675" y="1598167"/>
                  <a:pt x="2700328" y="1600870"/>
                  <a:pt x="2721429" y="1621971"/>
                </a:cubicBezTo>
                <a:cubicBezTo>
                  <a:pt x="2762717" y="1663259"/>
                  <a:pt x="2727528" y="1643020"/>
                  <a:pt x="2754086" y="1687285"/>
                </a:cubicBezTo>
                <a:cubicBezTo>
                  <a:pt x="2759366" y="1696086"/>
                  <a:pt x="2768600" y="1701800"/>
                  <a:pt x="2775857" y="1709057"/>
                </a:cubicBezTo>
                <a:lnTo>
                  <a:pt x="2797629" y="1774371"/>
                </a:lnTo>
                <a:lnTo>
                  <a:pt x="2808515" y="1807028"/>
                </a:lnTo>
                <a:cubicBezTo>
                  <a:pt x="2812143" y="1875971"/>
                  <a:pt x="2811174" y="1945310"/>
                  <a:pt x="2819400" y="2013857"/>
                </a:cubicBezTo>
                <a:cubicBezTo>
                  <a:pt x="2822134" y="2036643"/>
                  <a:pt x="2833915" y="2057400"/>
                  <a:pt x="2841172" y="2079171"/>
                </a:cubicBezTo>
                <a:lnTo>
                  <a:pt x="2852057" y="2111828"/>
                </a:lnTo>
                <a:lnTo>
                  <a:pt x="2862943" y="2144485"/>
                </a:lnTo>
                <a:cubicBezTo>
                  <a:pt x="2879123" y="3131413"/>
                  <a:pt x="2873829" y="2587141"/>
                  <a:pt x="2873829" y="3777342"/>
                </a:cubicBezTo>
              </a:path>
            </a:pathLst>
          </a:custGeom>
          <a:noFill/>
          <a:ln w="25400" cap="flat" cmpd="sng">
            <a:solidFill>
              <a:srgbClr val="9F8518">
                <a:alpha val="100000"/>
              </a:srgbClr>
            </a:solidFill>
            <a:prstDash val="solid"/>
            <a:round/>
            <a:tailEnd type="arrow" w="med" len="med"/>
          </a:ln>
        </p:spPr>
      </p:sp>
      <p:sp>
        <p:nvSpPr>
          <p:cNvPr id="1048928" name="TextBox 1048927"/>
          <p:cNvSpPr txBox="1"/>
          <p:nvPr/>
        </p:nvSpPr>
        <p:spPr>
          <a:xfrm>
            <a:off x="3810000" y="6096000"/>
            <a:ext cx="1352550" cy="33655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Path dies…</a:t>
            </a:r>
          </a:p>
        </p:txBody>
      </p:sp>
      <p:sp>
        <p:nvSpPr>
          <p:cNvPr id="1048929" name="TextBox 1048928"/>
          <p:cNvSpPr txBox="1"/>
          <p:nvPr/>
        </p:nvSpPr>
        <p:spPr>
          <a:xfrm>
            <a:off x="1752600" y="6172200"/>
            <a:ext cx="1352550" cy="33655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Path dies…</a:t>
            </a:r>
          </a:p>
        </p:txBody>
      </p:sp>
      <p:sp>
        <p:nvSpPr>
          <p:cNvPr id="1048930" name="Straight Connector 1048929"/>
          <p:cNvSpPr/>
          <p:nvPr/>
        </p:nvSpPr>
        <p:spPr>
          <a:xfrm>
            <a:off x="2133600" y="2209800"/>
            <a:ext cx="0" cy="304800"/>
          </a:xfrm>
          <a:prstGeom prst="line">
            <a:avLst/>
          </a:prstGeom>
          <a:noFill/>
          <a:ln w="63500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8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7" name="Title 1048936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pitchFamily="34" charset="0"/>
                <a:sym typeface="Arial" pitchFamily="34" charset="0"/>
              </a:defRPr>
            </a:lvl1pPr>
          </a:lstStyle>
          <a:p>
            <a:pPr lvl="0" eaLnBrk="1" latinLnBrk="1" hangingPunct="1"/>
            <a:r>
              <a:rPr lang="en-US" altLang="en-US"/>
              <a:t>Principles about IDs</a:t>
            </a:r>
          </a:p>
        </p:txBody>
      </p:sp>
      <p:sp>
        <p:nvSpPr>
          <p:cNvPr id="1048938" name="Content Placeholder 1048937" descr="Rectangle: Click to edit Master text styles Second level Third level Fourth level Fifth level"/>
          <p:cNvSpPr>
            <a:spLocks noGrp="1"/>
          </p:cNvSpPr>
          <p:nvPr>
            <p:ph idx="1"/>
          </p:nvPr>
        </p:nvSpPr>
        <p:spPr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eaLnBrk="1" latinLnBrk="1" hangingPunct="1">
              <a:lnSpc>
                <a:spcPct val="90000"/>
              </a:lnSpc>
            </a:pPr>
            <a:r>
              <a:rPr lang="en-US" altLang="en-US" sz="2800" u="sng"/>
              <a:t>Theorem 1:</a:t>
            </a:r>
            <a:r>
              <a:rPr lang="en-US" altLang="en-US" sz="2800"/>
              <a:t> If for a PDA, </a:t>
            </a:r>
            <a:r>
              <a:t/>
            </a:r>
            <a:br/>
            <a:r>
              <a:rPr lang="en-US" altLang="en-US" sz="2800"/>
              <a:t>(q, x, A) |---* (p, y, B), then for any string </a:t>
            </a:r>
            <a:r>
              <a:t/>
            </a:r>
            <a:br/>
            <a:r>
              <a:rPr lang="en-US" altLang="en-US" sz="2800"/>
              <a:t>w </a:t>
            </a:r>
            <a:r>
              <a:rPr lang="en-US" altLang="en-US" sz="2800">
                <a:sym typeface="Symbol" pitchFamily="18" charset="2"/>
              </a:rPr>
              <a:t></a:t>
            </a:r>
            <a:r>
              <a:rPr lang="en-US" altLang="en-US" sz="2800"/>
              <a:t> ∑* and </a:t>
            </a:r>
            <a:r>
              <a:rPr lang="en-US" altLang="en-US" sz="2800">
                <a:sym typeface="Symbol" pitchFamily="18" charset="2"/>
              </a:rPr>
              <a:t></a:t>
            </a:r>
            <a:r>
              <a:rPr lang="en-US" altLang="en-US" sz="2800"/>
              <a:t> </a:t>
            </a:r>
            <a:r>
              <a:rPr lang="en-US" altLang="en-US" sz="2800">
                <a:sym typeface="Symbol" pitchFamily="18" charset="2"/>
              </a:rPr>
              <a:t></a:t>
            </a:r>
            <a:r>
              <a:rPr lang="en-US" altLang="en-US" sz="2800"/>
              <a:t> </a:t>
            </a:r>
            <a:r>
              <a:rPr lang="en-US" altLang="en-US" sz="2800">
                <a:sym typeface="Symbol" pitchFamily="18" charset="2"/>
              </a:rPr>
              <a:t></a:t>
            </a:r>
            <a:r>
              <a:rPr lang="en-US" altLang="en-US" sz="2800"/>
              <a:t>*, it is also true that:</a:t>
            </a:r>
          </a:p>
          <a:p>
            <a:pPr lvl="1" eaLnBrk="1" latinLnBrk="1" hangingPunct="1">
              <a:lnSpc>
                <a:spcPct val="90000"/>
              </a:lnSpc>
            </a:pPr>
            <a:r>
              <a:rPr lang="en-US" altLang="en-US" sz="2400"/>
              <a:t>(q, x w, A </a:t>
            </a:r>
            <a:r>
              <a:rPr lang="en-US" altLang="en-US" sz="2400">
                <a:sym typeface="Symbol" pitchFamily="18" charset="2"/>
              </a:rPr>
              <a:t></a:t>
            </a:r>
            <a:r>
              <a:rPr lang="en-US" altLang="en-US" sz="2400"/>
              <a:t>) |---* (p, y w, B </a:t>
            </a:r>
            <a:r>
              <a:rPr lang="en-US" altLang="en-US" sz="2400">
                <a:sym typeface="Symbol" pitchFamily="18" charset="2"/>
              </a:rPr>
              <a:t></a:t>
            </a:r>
            <a:r>
              <a:rPr lang="en-US" altLang="en-US" sz="2400"/>
              <a:t>)</a:t>
            </a:r>
          </a:p>
          <a:p>
            <a:pPr lvl="0" eaLnBrk="1" latinLnBrk="1" hangingPunct="1">
              <a:lnSpc>
                <a:spcPct val="90000"/>
              </a:lnSpc>
            </a:pPr>
            <a:endParaRPr lang="en-US" altLang="en-US" sz="2800"/>
          </a:p>
          <a:p>
            <a:pPr lvl="0" eaLnBrk="1" latinLnBrk="1" hangingPunct="1">
              <a:lnSpc>
                <a:spcPct val="90000"/>
              </a:lnSpc>
            </a:pPr>
            <a:r>
              <a:rPr lang="en-US" altLang="en-US" sz="2800" u="sng"/>
              <a:t>Theorem 2: </a:t>
            </a:r>
            <a:r>
              <a:rPr lang="en-US" altLang="en-US" sz="2800"/>
              <a:t>If for a PDA, </a:t>
            </a:r>
            <a:r>
              <a:t/>
            </a:r>
            <a:br/>
            <a:r>
              <a:rPr lang="en-US" altLang="en-US" sz="2800"/>
              <a:t>(q, x w, A) |---* (p, y w, B), then it is also true that:</a:t>
            </a:r>
          </a:p>
          <a:p>
            <a:pPr lvl="1" eaLnBrk="1" latinLnBrk="1" hangingPunct="1">
              <a:lnSpc>
                <a:spcPct val="90000"/>
              </a:lnSpc>
            </a:pPr>
            <a:r>
              <a:rPr lang="en-US" altLang="en-US" sz="2400"/>
              <a:t>(q, x, A) |---* (p, y, B) </a:t>
            </a:r>
          </a:p>
        </p:txBody>
      </p:sp>
      <p:sp>
        <p:nvSpPr>
          <p:cNvPr id="1048939" name="TextBox 1048938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14</a:t>
            </a:fld>
            <a:endParaRPr lang="en-US" altLang="en-US" sz="1400">
              <a:ea typeface="ＭＳ Ｐゴシック" pitchFamily="34" charset="-128"/>
            </a:endParaRPr>
          </a:p>
        </p:txBody>
      </p:sp>
      <p:sp>
        <p:nvSpPr>
          <p:cNvPr id="1048940" name="TextBox 1048939"/>
          <p:cNvSpPr txBox="1"/>
          <p:nvPr/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1400" dirty="0" smtClean="0">
              <a:ea typeface="ＭＳ Ｐゴシック" pitchFamily="34" charset="-128"/>
            </a:endParaRP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1400" dirty="0">
              <a:ea typeface="ＭＳ Ｐゴシック" pitchFamily="34" charset="-128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93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Title 1048945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pitchFamily="34" charset="0"/>
                <a:sym typeface="Arial" pitchFamily="34" charset="0"/>
              </a:defRPr>
            </a:lvl1pPr>
          </a:lstStyle>
          <a:p>
            <a:pPr lvl="0" eaLnBrk="1" latinLnBrk="1" hangingPunct="1"/>
            <a:r>
              <a:rPr lang="en-US" altLang="en-US"/>
              <a:t>Acceptance by…</a:t>
            </a:r>
          </a:p>
        </p:txBody>
      </p:sp>
      <p:sp>
        <p:nvSpPr>
          <p:cNvPr id="1048947" name="Content Placeholder 1048946" descr="Rectangle: Click to edit Master text styles Second level Third level Fourth level Fifth level"/>
          <p:cNvSpPr>
            <a:spLocks noGrp="1"/>
          </p:cNvSpPr>
          <p:nvPr>
            <p:ph idx="1"/>
          </p:nvPr>
        </p:nvSpPr>
        <p:spPr>
          <a:xfrm>
            <a:off x="609600" y="15240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eaLnBrk="1" latinLnBrk="1" hangingPunct="1">
              <a:lnSpc>
                <a:spcPct val="90000"/>
              </a:lnSpc>
            </a:pPr>
            <a:r>
              <a:rPr lang="en-US" altLang="en-US" sz="2800" i="1" u="sng"/>
              <a:t>PDAs that accept by </a:t>
            </a:r>
            <a:r>
              <a:rPr lang="en-US" altLang="en-US" sz="2800" b="1" i="1" u="sng"/>
              <a:t>final state</a:t>
            </a:r>
            <a:r>
              <a:rPr lang="en-US" altLang="en-US" sz="2800" i="1" u="sng"/>
              <a:t>:</a:t>
            </a:r>
          </a:p>
          <a:p>
            <a:pPr lvl="1" eaLnBrk="1" latinLnBrk="1" hangingPunct="1">
              <a:lnSpc>
                <a:spcPct val="90000"/>
              </a:lnSpc>
            </a:pPr>
            <a:r>
              <a:rPr lang="en-US" altLang="en-US" sz="2400"/>
              <a:t>For a PDA P, the language accepted by P, denoted by </a:t>
            </a:r>
            <a:r>
              <a:rPr lang="en-US" altLang="en-US" sz="2400">
                <a:solidFill>
                  <a:srgbClr val="96A5E2"/>
                </a:solidFill>
              </a:rPr>
              <a:t>L(P)</a:t>
            </a:r>
            <a:r>
              <a:rPr lang="en-US" altLang="en-US" sz="2400"/>
              <a:t> by </a:t>
            </a:r>
            <a:r>
              <a:rPr lang="en-US" altLang="en-US" sz="2400" i="1"/>
              <a:t>final state</a:t>
            </a:r>
            <a:r>
              <a:rPr lang="en-US" altLang="en-US" sz="2400"/>
              <a:t>, is:</a:t>
            </a:r>
          </a:p>
          <a:p>
            <a:pPr lvl="2" eaLnBrk="1" latinLnBrk="1" hangingPunct="1">
              <a:lnSpc>
                <a:spcPct val="90000"/>
              </a:lnSpc>
            </a:pPr>
            <a:r>
              <a:rPr lang="en-US" altLang="en-US" sz="2000">
                <a:solidFill>
                  <a:srgbClr val="96A5E2"/>
                </a:solidFill>
              </a:rPr>
              <a:t>{w | (q</a:t>
            </a:r>
            <a:r>
              <a:rPr lang="en-US" altLang="en-US" sz="2000" baseline="-25000">
                <a:solidFill>
                  <a:srgbClr val="96A5E2"/>
                </a:solidFill>
              </a:rPr>
              <a:t>0</a:t>
            </a:r>
            <a:r>
              <a:rPr lang="en-US" altLang="en-US" sz="2000">
                <a:solidFill>
                  <a:srgbClr val="96A5E2"/>
                </a:solidFill>
              </a:rPr>
              <a:t>,w,Z</a:t>
            </a:r>
            <a:r>
              <a:rPr lang="en-US" altLang="en-US" sz="2000" baseline="-25000">
                <a:solidFill>
                  <a:srgbClr val="96A5E2"/>
                </a:solidFill>
              </a:rPr>
              <a:t>0</a:t>
            </a:r>
            <a:r>
              <a:rPr lang="en-US" altLang="en-US" sz="2000">
                <a:solidFill>
                  <a:srgbClr val="96A5E2"/>
                </a:solidFill>
              </a:rPr>
              <a:t>) |---* (q,</a:t>
            </a:r>
            <a:r>
              <a:rPr lang="en-US" altLang="en-US" sz="2000">
                <a:solidFill>
                  <a:srgbClr val="96A5E2"/>
                </a:solidFill>
                <a:sym typeface="Symbol" pitchFamily="18" charset="2"/>
              </a:rPr>
              <a:t></a:t>
            </a:r>
            <a:r>
              <a:rPr lang="en-US" altLang="en-US" sz="2000">
                <a:solidFill>
                  <a:srgbClr val="96A5E2"/>
                </a:solidFill>
              </a:rPr>
              <a:t>, A) }</a:t>
            </a:r>
            <a:r>
              <a:rPr lang="en-US" altLang="en-US" sz="2000"/>
              <a:t>, s.t., q </a:t>
            </a:r>
            <a:r>
              <a:rPr lang="en-US" altLang="en-US" sz="2000">
                <a:sym typeface="Symbol" pitchFamily="18" charset="2"/>
              </a:rPr>
              <a:t></a:t>
            </a:r>
            <a:r>
              <a:rPr lang="en-US" altLang="en-US" sz="2000"/>
              <a:t> F </a:t>
            </a:r>
          </a:p>
          <a:p>
            <a:pPr lvl="1" eaLnBrk="1" latinLnBrk="1" hangingPunct="1">
              <a:lnSpc>
                <a:spcPct val="90000"/>
              </a:lnSpc>
              <a:buNone/>
            </a:pPr>
            <a:endParaRPr lang="en-US" altLang="en-US" sz="2400"/>
          </a:p>
          <a:p>
            <a:pPr lvl="0" eaLnBrk="1" latinLnBrk="1" hangingPunct="1">
              <a:lnSpc>
                <a:spcPct val="90000"/>
              </a:lnSpc>
            </a:pPr>
            <a:endParaRPr lang="en-US" altLang="en-US" sz="2800"/>
          </a:p>
          <a:p>
            <a:pPr lvl="0" eaLnBrk="1" latinLnBrk="1" hangingPunct="1">
              <a:lnSpc>
                <a:spcPct val="90000"/>
              </a:lnSpc>
            </a:pPr>
            <a:r>
              <a:rPr lang="en-US" altLang="en-US" sz="2800" i="1" u="sng"/>
              <a:t>PDAs that accept by </a:t>
            </a:r>
            <a:r>
              <a:rPr lang="en-US" altLang="en-US" sz="2800" b="1" i="1" u="sng"/>
              <a:t>empty stack</a:t>
            </a:r>
            <a:r>
              <a:rPr lang="en-US" altLang="en-US" sz="2800" i="1" u="sng"/>
              <a:t>:</a:t>
            </a:r>
          </a:p>
          <a:p>
            <a:pPr lvl="1" eaLnBrk="1" latinLnBrk="1" hangingPunct="1">
              <a:lnSpc>
                <a:spcPct val="90000"/>
              </a:lnSpc>
            </a:pPr>
            <a:r>
              <a:rPr lang="en-US" altLang="en-US" sz="2400"/>
              <a:t>For a PDA P, the language accepted by P, denoted by </a:t>
            </a:r>
            <a:r>
              <a:rPr lang="en-US" altLang="en-US" sz="2400">
                <a:solidFill>
                  <a:schemeClr val="hlink"/>
                </a:solidFill>
              </a:rPr>
              <a:t>N(P)</a:t>
            </a:r>
            <a:r>
              <a:rPr lang="en-US" altLang="en-US" sz="2400"/>
              <a:t> by </a:t>
            </a:r>
            <a:r>
              <a:rPr lang="en-US" altLang="en-US" sz="2400" i="1"/>
              <a:t>empty stack</a:t>
            </a:r>
            <a:r>
              <a:rPr lang="en-US" altLang="en-US" sz="2400"/>
              <a:t>, is:</a:t>
            </a:r>
          </a:p>
          <a:p>
            <a:pPr lvl="2" eaLnBrk="1" latinLnBrk="1" hangingPunct="1">
              <a:lnSpc>
                <a:spcPct val="90000"/>
              </a:lnSpc>
            </a:pPr>
            <a:r>
              <a:rPr lang="en-US" altLang="en-US" sz="2000">
                <a:solidFill>
                  <a:schemeClr val="hlink"/>
                </a:solidFill>
              </a:rPr>
              <a:t>{w | (q</a:t>
            </a:r>
            <a:r>
              <a:rPr lang="en-US" altLang="en-US" sz="2000" baseline="-25000">
                <a:solidFill>
                  <a:schemeClr val="hlink"/>
                </a:solidFill>
              </a:rPr>
              <a:t>0</a:t>
            </a:r>
            <a:r>
              <a:rPr lang="en-US" altLang="en-US" sz="2000">
                <a:solidFill>
                  <a:schemeClr val="hlink"/>
                </a:solidFill>
              </a:rPr>
              <a:t>,w,Z</a:t>
            </a:r>
            <a:r>
              <a:rPr lang="en-US" altLang="en-US" sz="2000" baseline="-25000">
                <a:solidFill>
                  <a:schemeClr val="hlink"/>
                </a:solidFill>
              </a:rPr>
              <a:t>0</a:t>
            </a:r>
            <a:r>
              <a:rPr lang="en-US" altLang="en-US" sz="2000">
                <a:solidFill>
                  <a:schemeClr val="hlink"/>
                </a:solidFill>
              </a:rPr>
              <a:t>) |---* (q, </a:t>
            </a:r>
            <a:r>
              <a:rPr lang="en-US" altLang="en-US" sz="2000">
                <a:solidFill>
                  <a:schemeClr val="hlink"/>
                </a:solidFill>
                <a:sym typeface="Symbol" pitchFamily="18" charset="2"/>
              </a:rPr>
              <a:t></a:t>
            </a:r>
            <a:r>
              <a:rPr lang="en-US" altLang="en-US" sz="2000">
                <a:solidFill>
                  <a:schemeClr val="hlink"/>
                </a:solidFill>
              </a:rPr>
              <a:t>, </a:t>
            </a:r>
            <a:r>
              <a:rPr lang="en-US" altLang="en-US" sz="2000">
                <a:solidFill>
                  <a:schemeClr val="hlink"/>
                </a:solidFill>
                <a:sym typeface="Symbol" pitchFamily="18" charset="2"/>
              </a:rPr>
              <a:t></a:t>
            </a:r>
            <a:r>
              <a:rPr lang="en-US" altLang="en-US" sz="2000">
                <a:solidFill>
                  <a:schemeClr val="hlink"/>
                </a:solidFill>
              </a:rPr>
              <a:t>) }</a:t>
            </a:r>
            <a:r>
              <a:rPr lang="en-US" altLang="en-US" sz="2000"/>
              <a:t>, for any q </a:t>
            </a:r>
            <a:r>
              <a:rPr lang="en-US" altLang="en-US" sz="2000">
                <a:sym typeface="Symbol" pitchFamily="18" charset="2"/>
              </a:rPr>
              <a:t></a:t>
            </a:r>
            <a:r>
              <a:rPr lang="en-US" altLang="en-US" sz="2000"/>
              <a:t> Q. </a:t>
            </a:r>
          </a:p>
          <a:p>
            <a:pPr lvl="0" eaLnBrk="1" latinLnBrk="1" hangingPunct="1">
              <a:lnSpc>
                <a:spcPct val="90000"/>
              </a:lnSpc>
            </a:pPr>
            <a:endParaRPr lang="en-US" altLang="en-US" sz="2800"/>
          </a:p>
        </p:txBody>
      </p:sp>
      <p:sp>
        <p:nvSpPr>
          <p:cNvPr id="1048948" name="TextBox 1048947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15</a:t>
            </a:fld>
            <a:endParaRPr lang="en-US" altLang="en-US" sz="1400">
              <a:ea typeface="ＭＳ Ｐゴシック" pitchFamily="34" charset="-128"/>
            </a:endParaRPr>
          </a:p>
        </p:txBody>
      </p:sp>
      <p:sp>
        <p:nvSpPr>
          <p:cNvPr id="1048949" name="TextBox 1048948"/>
          <p:cNvSpPr txBox="1"/>
          <p:nvPr/>
        </p:nvSpPr>
        <p:spPr>
          <a:xfrm>
            <a:off x="6553200" y="2438400"/>
            <a:ext cx="1922780" cy="815340"/>
          </a:xfrm>
          <a:prstGeom prst="rect">
            <a:avLst/>
          </a:prstGeom>
          <a:solidFill>
            <a:srgbClr val="FFCC99"/>
          </a:solidFill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 u="sng">
                <a:latin typeface="Arial" pitchFamily="34" charset="0"/>
                <a:ea typeface="ＭＳ Ｐゴシック" pitchFamily="34" charset="-128"/>
              </a:rPr>
              <a:t>Checklist: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  - input exhausted?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  - in a final state?</a:t>
            </a:r>
          </a:p>
        </p:txBody>
      </p:sp>
      <p:sp>
        <p:nvSpPr>
          <p:cNvPr id="1048950" name="TextBox 1048949"/>
          <p:cNvSpPr txBox="1"/>
          <p:nvPr/>
        </p:nvSpPr>
        <p:spPr>
          <a:xfrm>
            <a:off x="6400800" y="5486400"/>
            <a:ext cx="2113281" cy="815340"/>
          </a:xfrm>
          <a:prstGeom prst="rect">
            <a:avLst/>
          </a:prstGeom>
          <a:solidFill>
            <a:srgbClr val="FFCC99"/>
          </a:solidFill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 u="sng">
                <a:latin typeface="Arial" pitchFamily="34" charset="0"/>
                <a:ea typeface="ＭＳ Ｐゴシック" pitchFamily="34" charset="-128"/>
              </a:rPr>
              <a:t>Checklist: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  - input exhausted?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  - is the stack empty?</a:t>
            </a:r>
          </a:p>
        </p:txBody>
      </p:sp>
      <p:sp>
        <p:nvSpPr>
          <p:cNvPr id="1048951" name="TextBox 1048950"/>
          <p:cNvSpPr txBox="1"/>
          <p:nvPr/>
        </p:nvSpPr>
        <p:spPr>
          <a:xfrm>
            <a:off x="228600" y="0"/>
            <a:ext cx="5796281" cy="7010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There are two types of PDAs that one can design: 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	those that accept by </a:t>
            </a:r>
            <a:r>
              <a:rPr lang="en-US" altLang="en-US" sz="2000" u="sng">
                <a:latin typeface="Arial" pitchFamily="34" charset="0"/>
                <a:ea typeface="ＭＳ Ｐゴシック" pitchFamily="34" charset="-128"/>
              </a:rPr>
              <a:t>final state</a:t>
            </a: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 or by </a:t>
            </a:r>
            <a:r>
              <a:rPr lang="en-US" altLang="en-US" sz="2000" u="sng">
                <a:latin typeface="Arial" pitchFamily="34" charset="0"/>
                <a:ea typeface="ＭＳ Ｐゴシック" pitchFamily="34" charset="-128"/>
              </a:rPr>
              <a:t>empty stack</a:t>
            </a:r>
          </a:p>
        </p:txBody>
      </p:sp>
      <p:sp>
        <p:nvSpPr>
          <p:cNvPr id="1048952" name="TextBox 1048951"/>
          <p:cNvSpPr txBox="1"/>
          <p:nvPr/>
        </p:nvSpPr>
        <p:spPr>
          <a:xfrm>
            <a:off x="152400" y="5562600"/>
            <a:ext cx="5161281" cy="701040"/>
          </a:xfrm>
          <a:prstGeom prst="rect">
            <a:avLst/>
          </a:prstGeom>
          <a:gradFill rotWithShape="1">
            <a:gsLst>
              <a:gs pos="0">
                <a:srgbClr val="DDDDDD">
                  <a:alpha val="100000"/>
                </a:srgbClr>
              </a:gs>
              <a:gs pos="0">
                <a:srgbClr val="DDDDDD">
                  <a:alpha val="100000"/>
                </a:srgbClr>
              </a:gs>
              <a:gs pos="35001">
                <a:srgbClr val="E6E6E6">
                  <a:alpha val="100000"/>
                </a:srgbClr>
              </a:gs>
              <a:gs pos="100000">
                <a:srgbClr val="F5F5F5">
                  <a:alpha val="100000"/>
                </a:srgbClr>
              </a:gs>
              <a:gs pos="100000">
                <a:srgbClr val="F5F5F5">
                  <a:alpha val="100000"/>
                </a:srgbClr>
              </a:gs>
            </a:gsLst>
            <a:lin ang="16200000" scaled="1"/>
          </a:gradFill>
          <a:ln w="9525" cap="flat" cmpd="sng">
            <a:solidFill>
              <a:srgbClr val="AEAEAE">
                <a:alpha val="100000"/>
              </a:srgbClr>
            </a:solidFill>
            <a:prstDash val="solid"/>
            <a:round/>
          </a:ln>
          <a:effectLst>
            <a:outerShdw dist="20000" dir="5400000">
              <a:srgbClr val="000000">
                <a:alpha val="37999"/>
              </a:srgbClr>
            </a:outerShdw>
          </a:effectLst>
        </p:spPr>
        <p:txBody>
          <a:bodyPr vert="horz" wrap="none" lIns="91440" tIns="45720" rIns="91440" bIns="45720" anchor="t">
            <a:spAutoFit/>
          </a:bodyPr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1pPr>
            <a:lvl2pPr marL="4572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2pPr>
            <a:lvl3pPr marL="9144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3pPr>
            <a:lvl4pPr marL="13716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4pPr>
            <a:lvl5pPr marL="18288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5pPr>
          </a:lstStyle>
          <a:p>
            <a:pPr lvl="0"/>
            <a:r>
              <a:rPr lang="en-US" altLang="en-US">
                <a:solidFill>
                  <a:srgbClr val="40458C"/>
                </a:solidFill>
                <a:latin typeface="Tahoma" pitchFamily="34" charset="0"/>
              </a:rPr>
              <a:t>Q) Does a PDA that accepts by </a:t>
            </a:r>
            <a:r>
              <a:rPr lang="en-US" altLang="en-US" u="sng">
                <a:solidFill>
                  <a:srgbClr val="40458C"/>
                </a:solidFill>
                <a:latin typeface="Tahoma" pitchFamily="34" charset="0"/>
              </a:rPr>
              <a:t>empty stack</a:t>
            </a:r>
            <a:r>
              <a:t/>
            </a:r>
            <a:br/>
            <a:r>
              <a:rPr lang="en-US" altLang="en-US">
                <a:solidFill>
                  <a:srgbClr val="40458C"/>
                </a:solidFill>
                <a:latin typeface="Tahoma" pitchFamily="34" charset="0"/>
              </a:rPr>
              <a:t>	need any final state specified in the design?</a:t>
            </a:r>
          </a:p>
        </p:txBody>
      </p:sp>
      <p:sp>
        <p:nvSpPr>
          <p:cNvPr id="1048953" name="TextBox 1048952"/>
          <p:cNvSpPr txBox="1"/>
          <p:nvPr/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1400" dirty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8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48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48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48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48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489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489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48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48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947" grpId="0" build="p"/>
      <p:bldP spid="1048949" grpId="0" animBg="1"/>
      <p:bldP spid="1048950" grpId="0" animBg="1"/>
      <p:bldP spid="104895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9" name="Title 1048958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pitchFamily="34" charset="0"/>
                <a:sym typeface="Arial" pitchFamily="34" charset="0"/>
              </a:defRPr>
            </a:lvl1pPr>
          </a:lstStyle>
          <a:p>
            <a:pPr lvl="0" eaLnBrk="1" latinLnBrk="1" hangingPunct="1"/>
            <a:r>
              <a:rPr lang="en-US" altLang="en-US"/>
              <a:t>Example: L of balanced parenthesis</a:t>
            </a:r>
          </a:p>
        </p:txBody>
      </p:sp>
      <p:sp>
        <p:nvSpPr>
          <p:cNvPr id="1048960" name="TextBox 1048959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2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16</a:t>
            </a:fld>
            <a:endParaRPr lang="en-US" altLang="en-US" sz="1400">
              <a:ea typeface="ＭＳ Ｐゴシック" pitchFamily="34" charset="-128"/>
            </a:endParaRPr>
          </a:p>
        </p:txBody>
      </p:sp>
      <p:sp>
        <p:nvSpPr>
          <p:cNvPr id="1048961" name="Oval 1048960"/>
          <p:cNvSpPr/>
          <p:nvPr/>
        </p:nvSpPr>
        <p:spPr>
          <a:xfrm>
            <a:off x="1800225" y="4479925"/>
            <a:ext cx="381000" cy="3810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ctr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2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ctr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q</a:t>
            </a:r>
            <a:r>
              <a:rPr lang="en-US" altLang="en-US" sz="1600" baseline="-25000">
                <a:latin typeface="Arial" pitchFamily="34" charset="0"/>
                <a:ea typeface="ＭＳ Ｐゴシック" pitchFamily="34" charset="-128"/>
              </a:rPr>
              <a:t>0</a:t>
            </a:r>
          </a:p>
        </p:txBody>
      </p:sp>
      <p:sp>
        <p:nvSpPr>
          <p:cNvPr id="1048962" name="Straight Connector 1048961"/>
          <p:cNvSpPr/>
          <p:nvPr/>
        </p:nvSpPr>
        <p:spPr>
          <a:xfrm flipV="1">
            <a:off x="1066800" y="4632325"/>
            <a:ext cx="733425" cy="15875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8963" name="Freeform 1048962"/>
          <p:cNvSpPr/>
          <p:nvPr/>
        </p:nvSpPr>
        <p:spPr bwMode="auto">
          <a:xfrm>
            <a:off x="1622425" y="4098925"/>
            <a:ext cx="673100" cy="457200"/>
          </a:xfrm>
          <a:custGeom>
            <a:avLst/>
            <a:gdLst>
              <a:gd name="l" fmla="*/ 0 w 424"/>
              <a:gd name="t" fmla="*/ 0 h 288"/>
              <a:gd name="r" fmla="*/ 424 w 424"/>
              <a:gd name="b" fmla="*/ 288 h 288"/>
            </a:gdLst>
            <a:ahLst/>
            <a:cxnLst/>
            <a:rect l="l" t="t" r="r" b="b"/>
            <a:pathLst>
              <a:path w="424" h="288">
                <a:moveTo>
                  <a:pt x="112" y="288"/>
                </a:moveTo>
                <a:cubicBezTo>
                  <a:pt x="56" y="240"/>
                  <a:pt x="0" y="192"/>
                  <a:pt x="16" y="144"/>
                </a:cubicBezTo>
                <a:cubicBezTo>
                  <a:pt x="32" y="96"/>
                  <a:pt x="144" y="0"/>
                  <a:pt x="208" y="0"/>
                </a:cubicBezTo>
                <a:cubicBezTo>
                  <a:pt x="272" y="0"/>
                  <a:pt x="376" y="96"/>
                  <a:pt x="400" y="144"/>
                </a:cubicBezTo>
                <a:cubicBezTo>
                  <a:pt x="424" y="192"/>
                  <a:pt x="388" y="240"/>
                  <a:pt x="352" y="288"/>
                </a:cubicBezTo>
              </a:path>
            </a:pathLst>
          </a:cu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arrow" w="med" len="med"/>
          </a:ln>
        </p:spPr>
      </p:sp>
      <p:sp>
        <p:nvSpPr>
          <p:cNvPr id="1048964" name="TextBox 1048963"/>
          <p:cNvSpPr txBox="1"/>
          <p:nvPr/>
        </p:nvSpPr>
        <p:spPr>
          <a:xfrm>
            <a:off x="1674812" y="3200400"/>
            <a:ext cx="992187" cy="830262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2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(,Z</a:t>
            </a:r>
            <a:r>
              <a:rPr lang="en-US" altLang="en-US" sz="1600" baseline="-25000">
                <a:latin typeface="Arial" pitchFamily="34" charset="0"/>
                <a:ea typeface="ＭＳ Ｐゴシック" pitchFamily="34" charset="-128"/>
              </a:rPr>
              <a:t>0 </a:t>
            </a: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/ ( Z</a:t>
            </a:r>
            <a:r>
              <a:rPr lang="en-US" altLang="en-US" sz="1600" baseline="-25000">
                <a:latin typeface="Arial" pitchFamily="34" charset="0"/>
                <a:ea typeface="ＭＳ Ｐゴシック" pitchFamily="34" charset="-128"/>
              </a:rPr>
              <a:t>0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(,( / ( (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), ( / </a:t>
            </a:r>
            <a:r>
              <a:rPr lang="en-US" altLang="en-US" sz="16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 </a:t>
            </a:r>
          </a:p>
        </p:txBody>
      </p:sp>
      <p:sp>
        <p:nvSpPr>
          <p:cNvPr id="1048965" name="TextBox 1048964"/>
          <p:cNvSpPr txBox="1"/>
          <p:nvPr/>
        </p:nvSpPr>
        <p:spPr>
          <a:xfrm>
            <a:off x="914400" y="4357687"/>
            <a:ext cx="585787" cy="338137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2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start</a:t>
            </a:r>
          </a:p>
        </p:txBody>
      </p:sp>
      <p:sp>
        <p:nvSpPr>
          <p:cNvPr id="1048966" name="Straight Connector 1048965"/>
          <p:cNvSpPr/>
          <p:nvPr/>
        </p:nvSpPr>
        <p:spPr>
          <a:xfrm flipV="1">
            <a:off x="2162175" y="4640262"/>
            <a:ext cx="885825" cy="15875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8967" name="Oval 1048966"/>
          <p:cNvSpPr/>
          <p:nvPr/>
        </p:nvSpPr>
        <p:spPr>
          <a:xfrm>
            <a:off x="3048000" y="4411662"/>
            <a:ext cx="533400" cy="533400"/>
          </a:xfrm>
          <a:prstGeom prst="ellips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ctr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2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200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048968" name="Oval 1048967"/>
          <p:cNvSpPr/>
          <p:nvPr/>
        </p:nvSpPr>
        <p:spPr>
          <a:xfrm>
            <a:off x="3124200" y="4487862"/>
            <a:ext cx="381000" cy="3810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ctr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2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ctr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 b="1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rPr>
              <a:t>q</a:t>
            </a:r>
            <a:r>
              <a:rPr lang="en-US" altLang="en-US" sz="1600" b="1" baseline="-25000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rPr>
              <a:t>1</a:t>
            </a:r>
          </a:p>
        </p:txBody>
      </p:sp>
      <p:sp>
        <p:nvSpPr>
          <p:cNvPr id="1048969" name="TextBox 1048968"/>
          <p:cNvSpPr txBox="1"/>
          <p:nvPr/>
        </p:nvSpPr>
        <p:spPr>
          <a:xfrm>
            <a:off x="2298700" y="4267200"/>
            <a:ext cx="906462" cy="338137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2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,Z</a:t>
            </a:r>
            <a:r>
              <a:rPr lang="en-US" altLang="en-US" sz="16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/ Z</a:t>
            </a:r>
            <a:r>
              <a:rPr lang="en-US" altLang="en-US" sz="16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 </a:t>
            </a:r>
          </a:p>
        </p:txBody>
      </p:sp>
      <p:sp>
        <p:nvSpPr>
          <p:cNvPr id="1048970" name="TextBox 1048969"/>
          <p:cNvSpPr txBox="1"/>
          <p:nvPr/>
        </p:nvSpPr>
        <p:spPr>
          <a:xfrm>
            <a:off x="914400" y="4691062"/>
            <a:ext cx="906462" cy="338137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2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,Z</a:t>
            </a:r>
            <a:r>
              <a:rPr lang="en-US" altLang="en-US" sz="16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/ Z</a:t>
            </a:r>
            <a:r>
              <a:rPr lang="en-US" altLang="en-US" sz="16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 </a:t>
            </a:r>
          </a:p>
        </p:txBody>
      </p:sp>
      <p:sp>
        <p:nvSpPr>
          <p:cNvPr id="1048971" name="TextBox 1048970"/>
          <p:cNvSpPr txBox="1"/>
          <p:nvPr/>
        </p:nvSpPr>
        <p:spPr>
          <a:xfrm>
            <a:off x="762000" y="2514600"/>
            <a:ext cx="3659187" cy="40005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2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 u="sng">
                <a:latin typeface="Arial" pitchFamily="34" charset="0"/>
                <a:ea typeface="ＭＳ Ｐゴシック" pitchFamily="34" charset="-128"/>
              </a:rPr>
              <a:t>PDA that accepts by final state</a:t>
            </a:r>
          </a:p>
        </p:txBody>
      </p:sp>
      <p:cxnSp>
        <p:nvCxnSpPr>
          <p:cNvPr id="3145737" name="Straight Connector 3145736"/>
          <p:cNvCxnSpPr>
            <a:cxnSpLocks/>
          </p:cNvCxnSpPr>
          <p:nvPr/>
        </p:nvCxnSpPr>
        <p:spPr>
          <a:xfrm>
            <a:off x="4572000" y="2057400"/>
            <a:ext cx="0" cy="350520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</p:cxnSp>
      <p:grpSp>
        <p:nvGrpSpPr>
          <p:cNvPr id="117" name="Group 116"/>
          <p:cNvGrpSpPr/>
          <p:nvPr/>
        </p:nvGrpSpPr>
        <p:grpSpPr>
          <a:xfrm>
            <a:off x="4876800" y="2209800"/>
            <a:ext cx="2837181" cy="2885263"/>
            <a:chOff x="4876800" y="2590800"/>
            <a:chExt cx="2837485" cy="2510355"/>
          </a:xfrm>
        </p:grpSpPr>
        <p:grpSp>
          <p:nvGrpSpPr>
            <p:cNvPr id="118" name="Group 117"/>
            <p:cNvGrpSpPr/>
            <p:nvPr/>
          </p:nvGrpSpPr>
          <p:grpSpPr>
            <a:xfrm>
              <a:off x="4876800" y="2590800"/>
              <a:ext cx="2837485" cy="2346325"/>
              <a:chOff x="4876800" y="2590800"/>
              <a:chExt cx="2837485" cy="2346325"/>
            </a:xfrm>
          </p:grpSpPr>
          <p:sp>
            <p:nvSpPr>
              <p:cNvPr id="1048972" name="Oval 1048971"/>
              <p:cNvSpPr/>
              <p:nvPr/>
            </p:nvSpPr>
            <p:spPr>
              <a:xfrm>
                <a:off x="6530975" y="4556125"/>
                <a:ext cx="381000" cy="3810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1">
                    <a:alpha val="100000"/>
                  </a:schemeClr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/>
              <a:lstStyle>
                <a:lvl1pPr marL="342900" indent="-3429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10000"/>
                  <a:buFont typeface="Wingdings" pitchFamily="2" charset="2"/>
                  <a:buBlip>
                    <a:blip r:embed="rId2"/>
                  </a:buBlip>
                  <a:defRPr sz="32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1pPr>
                <a:lvl2pPr marL="742950" indent="-28575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dk1"/>
                  </a:buClr>
                  <a:buSzPct val="60000"/>
                  <a:buFont typeface="Wingdings" pitchFamily="2" charset="2"/>
                  <a:buChar char="n"/>
                  <a:defRPr sz="28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2pPr>
                <a:lvl3pPr marL="1143000" indent="-2286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95000"/>
                  <a:buFont typeface="Wingdings" pitchFamily="2" charset="2"/>
                  <a:buChar char="w"/>
                  <a:defRPr sz="24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3pPr>
                <a:lvl4pPr marL="1600200" indent="-2286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dk1"/>
                  </a:buClr>
                  <a:buSzPct val="65000"/>
                  <a:buFont typeface="Wingdings" pitchFamily="2" charset="2"/>
                  <a:buChar char="n"/>
                  <a:defRPr sz="20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4pPr>
                <a:lvl5pPr marL="2057400" indent="-2286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itchFamily="2" charset="2"/>
                  <a:buChar char="n"/>
                  <a:defRPr sz="20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5pPr>
              </a:lstStyle>
              <a:p>
                <a:pPr marL="0" lvl="0" indent="0" algn="ctr">
                  <a:spcBef>
                    <a:spcPct val="0"/>
                  </a:spcBef>
                  <a:buSzPct val="100000"/>
                  <a:buFontTx/>
                  <a:buNone/>
                </a:pPr>
                <a:r>
                  <a:rPr lang="en-US" altLang="en-US" sz="1600">
                    <a:latin typeface="Arial" pitchFamily="34" charset="0"/>
                    <a:ea typeface="ＭＳ Ｐゴシック" pitchFamily="34" charset="-128"/>
                  </a:rPr>
                  <a:t>q</a:t>
                </a:r>
                <a:r>
                  <a:rPr lang="en-US" altLang="en-US" sz="1600" baseline="-25000">
                    <a:latin typeface="Arial" pitchFamily="34" charset="0"/>
                    <a:ea typeface="ＭＳ Ｐゴシック" pitchFamily="34" charset="-128"/>
                  </a:rPr>
                  <a:t>0</a:t>
                </a:r>
              </a:p>
            </p:txBody>
          </p:sp>
          <p:sp>
            <p:nvSpPr>
              <p:cNvPr id="1048973" name="Straight Connector 1048972"/>
              <p:cNvSpPr/>
              <p:nvPr/>
            </p:nvSpPr>
            <p:spPr>
              <a:xfrm>
                <a:off x="5997575" y="4708525"/>
                <a:ext cx="533400" cy="0"/>
              </a:xfrm>
              <a:prstGeom prst="line">
                <a:avLst/>
              </a:prstGeom>
              <a:noFill/>
              <a:ln w="9525" cap="flat" cmpd="sng">
                <a:solidFill>
                  <a:schemeClr val="dk1">
                    <a:alpha val="100000"/>
                  </a:schemeClr>
                </a:solidFill>
                <a:prstDash val="solid"/>
                <a:round/>
                <a:tailEnd type="triangle" w="med" len="med"/>
              </a:ln>
            </p:spPr>
          </p:sp>
          <p:sp>
            <p:nvSpPr>
              <p:cNvPr id="1048974" name="Freeform 1048973"/>
              <p:cNvSpPr/>
              <p:nvPr/>
            </p:nvSpPr>
            <p:spPr bwMode="auto">
              <a:xfrm>
                <a:off x="6353175" y="4175125"/>
                <a:ext cx="673100" cy="457200"/>
              </a:xfrm>
              <a:custGeom>
                <a:avLst/>
                <a:gdLst>
                  <a:gd name="l" fmla="*/ 0 w 424"/>
                  <a:gd name="t" fmla="*/ 0 h 288"/>
                  <a:gd name="r" fmla="*/ 424 w 424"/>
                  <a:gd name="b" fmla="*/ 288 h 288"/>
                </a:gdLst>
                <a:ahLst/>
                <a:cxnLst/>
                <a:rect l="l" t="t" r="r" b="b"/>
                <a:pathLst>
                  <a:path w="424" h="288">
                    <a:moveTo>
                      <a:pt x="112" y="288"/>
                    </a:moveTo>
                    <a:cubicBezTo>
                      <a:pt x="56" y="240"/>
                      <a:pt x="0" y="192"/>
                      <a:pt x="16" y="144"/>
                    </a:cubicBezTo>
                    <a:cubicBezTo>
                      <a:pt x="32" y="96"/>
                      <a:pt x="144" y="0"/>
                      <a:pt x="208" y="0"/>
                    </a:cubicBezTo>
                    <a:cubicBezTo>
                      <a:pt x="272" y="0"/>
                      <a:pt x="376" y="96"/>
                      <a:pt x="400" y="144"/>
                    </a:cubicBezTo>
                    <a:cubicBezTo>
                      <a:pt x="424" y="192"/>
                      <a:pt x="388" y="240"/>
                      <a:pt x="352" y="288"/>
                    </a:cubicBezTo>
                  </a:path>
                </a:pathLst>
              </a:custGeom>
              <a:noFill/>
              <a:ln w="9525" cap="flat" cmpd="sng">
                <a:solidFill>
                  <a:schemeClr val="dk1">
                    <a:alpha val="100000"/>
                  </a:schemeClr>
                </a:solidFill>
                <a:prstDash val="solid"/>
                <a:round/>
                <a:tailEnd type="arrow" w="med" len="med"/>
              </a:ln>
            </p:spPr>
          </p:sp>
          <p:sp>
            <p:nvSpPr>
              <p:cNvPr id="1048975" name="TextBox 1048974"/>
              <p:cNvSpPr txBox="1"/>
              <p:nvPr/>
            </p:nvSpPr>
            <p:spPr>
              <a:xfrm>
                <a:off x="5715000" y="4365625"/>
                <a:ext cx="589343" cy="289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91440" tIns="45720" rIns="91440" bIns="45720" anchor="t">
                <a:spAutoFit/>
              </a:bodyPr>
              <a:lstStyle>
                <a:lvl1pPr marL="342900" indent="-3429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10000"/>
                  <a:buFont typeface="Wingdings" pitchFamily="2" charset="2"/>
                  <a:buBlip>
                    <a:blip r:embed="rId2"/>
                  </a:buBlip>
                  <a:defRPr sz="32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1pPr>
                <a:lvl2pPr marL="742950" indent="-28575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dk1"/>
                  </a:buClr>
                  <a:buSzPct val="60000"/>
                  <a:buFont typeface="Wingdings" pitchFamily="2" charset="2"/>
                  <a:buChar char="n"/>
                  <a:defRPr sz="28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2pPr>
                <a:lvl3pPr marL="1143000" indent="-2286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95000"/>
                  <a:buFont typeface="Wingdings" pitchFamily="2" charset="2"/>
                  <a:buChar char="w"/>
                  <a:defRPr sz="24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3pPr>
                <a:lvl4pPr marL="1600200" indent="-2286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dk1"/>
                  </a:buClr>
                  <a:buSzPct val="65000"/>
                  <a:buFont typeface="Wingdings" pitchFamily="2" charset="2"/>
                  <a:buChar char="n"/>
                  <a:defRPr sz="20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4pPr>
                <a:lvl5pPr marL="2057400" indent="-2286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itchFamily="2" charset="2"/>
                  <a:buChar char="n"/>
                  <a:defRPr sz="20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SzPct val="100000"/>
                  <a:buFontTx/>
                  <a:buNone/>
                </a:pPr>
                <a:r>
                  <a:rPr lang="en-US" altLang="en-US" sz="1600">
                    <a:latin typeface="Arial" pitchFamily="34" charset="0"/>
                    <a:ea typeface="ＭＳ Ｐゴシック" pitchFamily="34" charset="-128"/>
                  </a:rPr>
                  <a:t>start</a:t>
                </a:r>
              </a:p>
            </p:txBody>
          </p:sp>
          <p:sp>
            <p:nvSpPr>
              <p:cNvPr id="1048976" name="TextBox 1048975"/>
              <p:cNvSpPr txBox="1"/>
              <p:nvPr/>
            </p:nvSpPr>
            <p:spPr>
              <a:xfrm>
                <a:off x="6382791" y="3124200"/>
                <a:ext cx="1008488" cy="930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91440" tIns="45720" rIns="91440" bIns="45720" anchor="t">
                <a:spAutoFit/>
              </a:bodyPr>
              <a:lstStyle>
                <a:lvl1pPr marL="342900" indent="-3429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10000"/>
                  <a:buFont typeface="Wingdings" pitchFamily="2" charset="2"/>
                  <a:buBlip>
                    <a:blip r:embed="rId2"/>
                  </a:buBlip>
                  <a:defRPr sz="32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1pPr>
                <a:lvl2pPr marL="742950" indent="-28575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dk1"/>
                  </a:buClr>
                  <a:buSzPct val="60000"/>
                  <a:buFont typeface="Wingdings" pitchFamily="2" charset="2"/>
                  <a:buChar char="n"/>
                  <a:defRPr sz="28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2pPr>
                <a:lvl3pPr marL="1143000" indent="-2286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95000"/>
                  <a:buFont typeface="Wingdings" pitchFamily="2" charset="2"/>
                  <a:buChar char="w"/>
                  <a:defRPr sz="24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3pPr>
                <a:lvl4pPr marL="1600200" indent="-2286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dk1"/>
                  </a:buClr>
                  <a:buSzPct val="65000"/>
                  <a:buFont typeface="Wingdings" pitchFamily="2" charset="2"/>
                  <a:buChar char="n"/>
                  <a:defRPr sz="20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4pPr>
                <a:lvl5pPr marL="2057400" indent="-2286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itchFamily="2" charset="2"/>
                  <a:buChar char="n"/>
                  <a:defRPr sz="20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SzPct val="100000"/>
                  <a:buFontTx/>
                  <a:buNone/>
                </a:pPr>
                <a:r>
                  <a:rPr lang="en-US" altLang="en-US" sz="1600">
                    <a:latin typeface="Arial" pitchFamily="34" charset="0"/>
                    <a:ea typeface="ＭＳ Ｐゴシック" pitchFamily="34" charset="-128"/>
                  </a:rPr>
                  <a:t>(,Z</a:t>
                </a:r>
                <a:r>
                  <a:rPr lang="en-US" altLang="en-US" sz="1600" baseline="-25000">
                    <a:latin typeface="Arial" pitchFamily="34" charset="0"/>
                    <a:ea typeface="ＭＳ Ｐゴシック" pitchFamily="34" charset="-128"/>
                  </a:rPr>
                  <a:t>0 </a:t>
                </a:r>
                <a:r>
                  <a:rPr lang="en-US" altLang="en-US" sz="1600">
                    <a:latin typeface="Arial" pitchFamily="34" charset="0"/>
                    <a:ea typeface="ＭＳ Ｐゴシック" pitchFamily="34" charset="-128"/>
                  </a:rPr>
                  <a:t>/ ( Z</a:t>
                </a:r>
                <a:r>
                  <a:rPr lang="en-US" altLang="en-US" sz="1600" baseline="-25000">
                    <a:latin typeface="Arial" pitchFamily="34" charset="0"/>
                    <a:ea typeface="ＭＳ Ｐゴシック" pitchFamily="34" charset="-128"/>
                  </a:rPr>
                  <a:t>0</a:t>
                </a:r>
              </a:p>
              <a:p>
                <a:pPr marL="0" lvl="0" indent="0">
                  <a:spcBef>
                    <a:spcPct val="0"/>
                  </a:spcBef>
                  <a:buSzPct val="100000"/>
                  <a:buFontTx/>
                  <a:buNone/>
                </a:pPr>
                <a:r>
                  <a:rPr lang="en-US" altLang="en-US" sz="1600">
                    <a:latin typeface="Arial" pitchFamily="34" charset="0"/>
                    <a:ea typeface="ＭＳ Ｐゴシック" pitchFamily="34" charset="-128"/>
                  </a:rPr>
                  <a:t>(, (</a:t>
                </a:r>
                <a:r>
                  <a:rPr lang="en-US" altLang="en-US" sz="1600" baseline="-25000">
                    <a:latin typeface="Arial" pitchFamily="34" charset="0"/>
                    <a:ea typeface="ＭＳ Ｐゴシック" pitchFamily="34" charset="-128"/>
                  </a:rPr>
                  <a:t> </a:t>
                </a:r>
                <a:r>
                  <a:rPr lang="en-US" altLang="en-US" sz="1600">
                    <a:latin typeface="Arial" pitchFamily="34" charset="0"/>
                    <a:ea typeface="ＭＳ Ｐゴシック" pitchFamily="34" charset="-128"/>
                  </a:rPr>
                  <a:t>/ ( (</a:t>
                </a:r>
              </a:p>
              <a:p>
                <a:pPr marL="0" lvl="0" indent="0">
                  <a:spcBef>
                    <a:spcPct val="0"/>
                  </a:spcBef>
                  <a:buSzPct val="100000"/>
                  <a:buFontTx/>
                  <a:buNone/>
                </a:pPr>
                <a:r>
                  <a:rPr lang="en-US" altLang="en-US" sz="1600">
                    <a:latin typeface="Arial" pitchFamily="34" charset="0"/>
                    <a:ea typeface="ＭＳ Ｐゴシック" pitchFamily="34" charset="-128"/>
                  </a:rPr>
                  <a:t>), (</a:t>
                </a:r>
                <a:r>
                  <a:rPr lang="en-US" altLang="en-US" sz="1600" baseline="-25000">
                    <a:latin typeface="Arial" pitchFamily="34" charset="0"/>
                    <a:ea typeface="ＭＳ Ｐゴシック" pitchFamily="34" charset="-128"/>
                  </a:rPr>
                  <a:t> </a:t>
                </a:r>
                <a:r>
                  <a:rPr lang="en-US" altLang="en-US" sz="1600">
                    <a:latin typeface="Arial" pitchFamily="34" charset="0"/>
                    <a:ea typeface="ＭＳ Ｐゴシック" pitchFamily="34" charset="-128"/>
                  </a:rPr>
                  <a:t>/ </a:t>
                </a:r>
                <a:r>
                  <a:rPr lang="en-US" altLang="en-US" sz="1600">
                    <a:latin typeface="Arial" pitchFamily="34" charset="0"/>
                    <a:ea typeface="ＭＳ Ｐゴシック" pitchFamily="34" charset="-128"/>
                    <a:sym typeface="Symbol" pitchFamily="18" charset="2"/>
                  </a:rPr>
                  <a:t></a:t>
                </a:r>
              </a:p>
              <a:p>
                <a:pPr marL="0" lvl="0" indent="0">
                  <a:spcBef>
                    <a:spcPct val="0"/>
                  </a:spcBef>
                  <a:buSzPct val="100000"/>
                  <a:buFontTx/>
                  <a:buNone/>
                </a:pPr>
                <a:r>
                  <a:rPr lang="en-US" altLang="en-US" sz="1600" b="1">
                    <a:solidFill>
                      <a:srgbClr val="FF0000"/>
                    </a:solidFill>
                    <a:latin typeface="Arial" pitchFamily="34" charset="0"/>
                    <a:ea typeface="ＭＳ Ｐゴシック" pitchFamily="34" charset="-128"/>
                    <a:sym typeface="Symbol" pitchFamily="18" charset="2"/>
                  </a:rPr>
                  <a:t></a:t>
                </a:r>
                <a:r>
                  <a:rPr lang="en-US" altLang="en-US" sz="1600" b="1">
                    <a:solidFill>
                      <a:srgbClr val="FF0000"/>
                    </a:solidFill>
                    <a:latin typeface="Arial" pitchFamily="34" charset="0"/>
                    <a:ea typeface="ＭＳ Ｐゴシック" pitchFamily="34" charset="-128"/>
                  </a:rPr>
                  <a:t>,Z</a:t>
                </a:r>
                <a:r>
                  <a:rPr lang="en-US" altLang="en-US" sz="1600" b="1" baseline="-25000">
                    <a:solidFill>
                      <a:srgbClr val="FF0000"/>
                    </a:solidFill>
                    <a:latin typeface="Arial" pitchFamily="34" charset="0"/>
                    <a:ea typeface="ＭＳ Ｐゴシック" pitchFamily="34" charset="-128"/>
                  </a:rPr>
                  <a:t>0 </a:t>
                </a:r>
                <a:r>
                  <a:rPr lang="en-US" altLang="en-US" sz="1600" b="1">
                    <a:solidFill>
                      <a:srgbClr val="FF0000"/>
                    </a:solidFill>
                    <a:latin typeface="Arial" pitchFamily="34" charset="0"/>
                    <a:ea typeface="ＭＳ Ｐゴシック" pitchFamily="34" charset="-128"/>
                  </a:rPr>
                  <a:t>/ </a:t>
                </a:r>
                <a:r>
                  <a:rPr lang="en-US" altLang="en-US" sz="1600" b="1">
                    <a:solidFill>
                      <a:srgbClr val="FF0000"/>
                    </a:solidFill>
                    <a:latin typeface="Arial" pitchFamily="34" charset="0"/>
                    <a:ea typeface="ＭＳ Ｐゴシック" pitchFamily="34" charset="-128"/>
                    <a:sym typeface="Symbol" pitchFamily="18" charset="2"/>
                  </a:rPr>
                  <a:t></a:t>
                </a:r>
                <a:r>
                  <a:rPr lang="en-US" altLang="en-US" sz="1600" b="1">
                    <a:solidFill>
                      <a:srgbClr val="FF0000"/>
                    </a:solidFill>
                    <a:latin typeface="Arial" pitchFamily="34" charset="0"/>
                    <a:ea typeface="ＭＳ Ｐゴシック" pitchFamily="34" charset="-128"/>
                  </a:rPr>
                  <a:t> </a:t>
                </a:r>
              </a:p>
            </p:txBody>
          </p:sp>
          <p:sp>
            <p:nvSpPr>
              <p:cNvPr id="1048977" name="TextBox 1048976"/>
              <p:cNvSpPr txBox="1"/>
              <p:nvPr/>
            </p:nvSpPr>
            <p:spPr>
              <a:xfrm>
                <a:off x="4876800" y="2590800"/>
                <a:ext cx="2837485" cy="6099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91440" tIns="45720" rIns="91440" bIns="45720" anchor="t">
                <a:spAutoFit/>
              </a:bodyPr>
              <a:lstStyle>
                <a:lvl1pPr marL="342900" indent="-3429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10000"/>
                  <a:buFont typeface="Wingdings" pitchFamily="2" charset="2"/>
                  <a:buBlip>
                    <a:blip r:embed="rId2"/>
                  </a:buBlip>
                  <a:defRPr sz="32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1pPr>
                <a:lvl2pPr marL="742950" indent="-28575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dk1"/>
                  </a:buClr>
                  <a:buSzPct val="60000"/>
                  <a:buFont typeface="Wingdings" pitchFamily="2" charset="2"/>
                  <a:buChar char="n"/>
                  <a:defRPr sz="28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2pPr>
                <a:lvl3pPr marL="1143000" indent="-2286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95000"/>
                  <a:buFont typeface="Wingdings" pitchFamily="2" charset="2"/>
                  <a:buChar char="w"/>
                  <a:defRPr sz="24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3pPr>
                <a:lvl4pPr marL="1600200" indent="-2286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dk1"/>
                  </a:buClr>
                  <a:buSzPct val="65000"/>
                  <a:buFont typeface="Wingdings" pitchFamily="2" charset="2"/>
                  <a:buChar char="n"/>
                  <a:defRPr sz="20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4pPr>
                <a:lvl5pPr marL="2057400" indent="-2286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itchFamily="2" charset="2"/>
                  <a:buChar char="n"/>
                  <a:defRPr sz="20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SzPct val="100000"/>
                  <a:buFontTx/>
                  <a:buNone/>
                </a:pPr>
                <a:r>
                  <a:rPr lang="en-US" altLang="en-US" sz="2000" u="sng">
                    <a:latin typeface="Arial" pitchFamily="34" charset="0"/>
                    <a:ea typeface="ＭＳ Ｐゴシック" pitchFamily="34" charset="-128"/>
                  </a:rPr>
                  <a:t>An equivalent PDA that </a:t>
                </a:r>
                <a:r>
                  <a:t/>
                </a:r>
                <a:br/>
                <a:r>
                  <a:rPr lang="en-US" altLang="en-US" sz="2000" u="sng">
                    <a:latin typeface="Arial" pitchFamily="34" charset="0"/>
                    <a:ea typeface="ＭＳ Ｐゴシック" pitchFamily="34" charset="-128"/>
                  </a:rPr>
                  <a:t>accepts by empty stack</a:t>
                </a:r>
              </a:p>
            </p:txBody>
          </p:sp>
        </p:grpSp>
        <p:sp>
          <p:nvSpPr>
            <p:cNvPr id="1048978" name="TextBox 1048977"/>
            <p:cNvSpPr txBox="1"/>
            <p:nvPr/>
          </p:nvSpPr>
          <p:spPr>
            <a:xfrm>
              <a:off x="5562600" y="4800600"/>
              <a:ext cx="894177" cy="30055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2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</a:t>
              </a:r>
              <a:r>
                <a:rPr lang="en-US" altLang="en-US" sz="1600">
                  <a:latin typeface="Arial" pitchFamily="34" charset="0"/>
                  <a:ea typeface="ＭＳ Ｐゴシック" pitchFamily="34" charset="-128"/>
                </a:rPr>
                <a:t>,Z</a:t>
              </a:r>
              <a:r>
                <a:rPr lang="en-US" altLang="en-US" sz="1600" baseline="-25000">
                  <a:latin typeface="Arial" pitchFamily="34" charset="0"/>
                  <a:ea typeface="ＭＳ Ｐゴシック" pitchFamily="34" charset="-128"/>
                </a:rPr>
                <a:t>0</a:t>
              </a:r>
              <a:r>
                <a:rPr lang="en-US" altLang="en-US" sz="1600">
                  <a:latin typeface="Arial" pitchFamily="34" charset="0"/>
                  <a:ea typeface="ＭＳ Ｐゴシック" pitchFamily="34" charset="-128"/>
                </a:rPr>
                <a:t>/ Z</a:t>
              </a:r>
              <a:r>
                <a:rPr lang="en-US" altLang="en-US" sz="1600" baseline="-25000">
                  <a:latin typeface="Arial" pitchFamily="34" charset="0"/>
                  <a:ea typeface="ＭＳ Ｐゴシック" pitchFamily="34" charset="-128"/>
                </a:rPr>
                <a:t>0</a:t>
              </a:r>
              <a:r>
                <a:rPr lang="en-US" altLang="en-US" sz="1600">
                  <a:latin typeface="Arial" pitchFamily="34" charset="0"/>
                  <a:ea typeface="ＭＳ Ｐゴシック" pitchFamily="34" charset="-128"/>
                </a:rPr>
                <a:t> </a:t>
              </a:r>
            </a:p>
          </p:txBody>
        </p:sp>
      </p:grpSp>
      <p:sp>
        <p:nvSpPr>
          <p:cNvPr id="1048979" name="TextBox 1048978"/>
          <p:cNvSpPr txBox="1"/>
          <p:nvPr/>
        </p:nvSpPr>
        <p:spPr>
          <a:xfrm>
            <a:off x="609600" y="3124200"/>
            <a:ext cx="546100" cy="40005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2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 b="1">
                <a:latin typeface="Arial" pitchFamily="34" charset="0"/>
                <a:ea typeface="ＭＳ Ｐゴシック" pitchFamily="34" charset="-128"/>
              </a:rPr>
              <a:t>P</a:t>
            </a:r>
            <a:r>
              <a:rPr lang="en-US" altLang="en-US" sz="2000" b="1" baseline="-25000">
                <a:latin typeface="Arial" pitchFamily="34" charset="0"/>
                <a:ea typeface="ＭＳ Ｐゴシック" pitchFamily="34" charset="-128"/>
              </a:rPr>
              <a:t>F</a:t>
            </a:r>
            <a:r>
              <a:rPr lang="en-US" altLang="en-US" sz="2000" b="1">
                <a:latin typeface="Arial" pitchFamily="34" charset="0"/>
                <a:ea typeface="ＭＳ Ｐゴシック" pitchFamily="34" charset="-128"/>
              </a:rPr>
              <a:t>:</a:t>
            </a:r>
          </a:p>
        </p:txBody>
      </p:sp>
      <p:sp>
        <p:nvSpPr>
          <p:cNvPr id="1048980" name="TextBox 1048979"/>
          <p:cNvSpPr txBox="1"/>
          <p:nvPr/>
        </p:nvSpPr>
        <p:spPr>
          <a:xfrm>
            <a:off x="4940300" y="3028950"/>
            <a:ext cx="565150" cy="40005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2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 b="1">
                <a:latin typeface="Arial" pitchFamily="34" charset="0"/>
                <a:ea typeface="ＭＳ Ｐゴシック" pitchFamily="34" charset="-128"/>
              </a:rPr>
              <a:t>P</a:t>
            </a:r>
            <a:r>
              <a:rPr lang="en-US" altLang="en-US" sz="2000" b="1" baseline="-25000">
                <a:latin typeface="Arial" pitchFamily="34" charset="0"/>
                <a:ea typeface="ＭＳ Ｐゴシック" pitchFamily="34" charset="-128"/>
              </a:rPr>
              <a:t>N</a:t>
            </a:r>
            <a:r>
              <a:rPr lang="en-US" altLang="en-US" sz="2000" b="1">
                <a:latin typeface="Arial" pitchFamily="34" charset="0"/>
                <a:ea typeface="ＭＳ Ｐゴシック" pitchFamily="34" charset="-128"/>
              </a:rPr>
              <a:t>:</a:t>
            </a:r>
          </a:p>
        </p:txBody>
      </p:sp>
      <p:sp>
        <p:nvSpPr>
          <p:cNvPr id="1048981" name="TextBox 1048980"/>
          <p:cNvSpPr txBox="1"/>
          <p:nvPr/>
        </p:nvSpPr>
        <p:spPr>
          <a:xfrm>
            <a:off x="838200" y="6172200"/>
            <a:ext cx="6736081" cy="396240"/>
          </a:xfrm>
          <a:prstGeom prst="rect">
            <a:avLst/>
          </a:prstGeom>
          <a:gradFill rotWithShape="1">
            <a:gsLst>
              <a:gs pos="0">
                <a:srgbClr val="FFFFA5">
                  <a:alpha val="100000"/>
                </a:srgbClr>
              </a:gs>
              <a:gs pos="0">
                <a:srgbClr val="FFFFA5">
                  <a:alpha val="100000"/>
                </a:srgbClr>
              </a:gs>
              <a:gs pos="35001">
                <a:srgbClr val="FFFFBF">
                  <a:alpha val="100000"/>
                </a:srgbClr>
              </a:gs>
              <a:gs pos="100000">
                <a:srgbClr val="FFFFE4">
                  <a:alpha val="100000"/>
                </a:srgbClr>
              </a:gs>
              <a:gs pos="100000">
                <a:srgbClr val="FFFFE4">
                  <a:alpha val="100000"/>
                </a:srgbClr>
              </a:gs>
            </a:gsLst>
            <a:lin ang="16200000" scaled="1"/>
          </a:gradFill>
          <a:ln w="9525" cap="flat" cmpd="sng">
            <a:solidFill>
              <a:srgbClr val="E9D57C">
                <a:alpha val="100000"/>
              </a:srgbClr>
            </a:solidFill>
            <a:prstDash val="solid"/>
            <a:round/>
          </a:ln>
          <a:effectLst>
            <a:outerShdw dist="20000" dir="5400000">
              <a:srgbClr val="000000">
                <a:alpha val="37999"/>
              </a:srgbClr>
            </a:outerShdw>
          </a:effectLst>
        </p:spPr>
        <p:txBody>
          <a:bodyPr vert="horz" wrap="none" lIns="91440" tIns="45720" rIns="91440" bIns="45720" anchor="t">
            <a:spAutoFit/>
          </a:bodyPr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1pPr>
            <a:lvl2pPr marL="4572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2pPr>
            <a:lvl3pPr marL="9144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3pPr>
            <a:lvl4pPr marL="13716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4pPr>
            <a:lvl5pPr marL="18288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5pPr>
          </a:lstStyle>
          <a:p>
            <a:pPr lvl="0"/>
            <a:r>
              <a:rPr lang="en-US" altLang="en-US" i="1">
                <a:solidFill>
                  <a:srgbClr val="40458C"/>
                </a:solidFill>
                <a:latin typeface="Tahoma" pitchFamily="34" charset="0"/>
              </a:rPr>
              <a:t>How will these two PDAs work on the input: ( ( ( ) ) ( ) )  ( ) </a:t>
            </a:r>
          </a:p>
        </p:txBody>
      </p:sp>
      <p:sp>
        <p:nvSpPr>
          <p:cNvPr id="1048982" name="TextBox 1048981"/>
          <p:cNvSpPr txBox="1"/>
          <p:nvPr/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2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1400" dirty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48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980" grpId="0"/>
      <p:bldP spid="104898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3" name="Title 1048982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pitchFamily="34" charset="0"/>
                <a:sym typeface="Arial" pitchFamily="34" charset="0"/>
              </a:defRPr>
            </a:lvl1pPr>
          </a:lstStyle>
          <a:p>
            <a:pPr lvl="0" eaLnBrk="1" latinLnBrk="1" hangingPunct="1"/>
            <a:r>
              <a:rPr lang="en-US" altLang="en-US"/>
              <a:t>PDA for L</a:t>
            </a:r>
            <a:r>
              <a:rPr lang="en-US" altLang="en-US" baseline="-25000"/>
              <a:t>wwr</a:t>
            </a:r>
            <a:r>
              <a:rPr lang="en-US" altLang="en-US"/>
              <a:t>: Proof of correctness</a:t>
            </a:r>
          </a:p>
        </p:txBody>
      </p:sp>
      <p:sp>
        <p:nvSpPr>
          <p:cNvPr id="1048984" name="Content Placeholder 1048983" descr="Rectangle: Click to edit Master text styles Second level Third level Fourth level Fifth level"/>
          <p:cNvSpPr>
            <a:spLocks noGrp="1"/>
          </p:cNvSpPr>
          <p:nvPr>
            <p:ph idx="1"/>
          </p:nvPr>
        </p:nvSpPr>
        <p:spPr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eaLnBrk="1" latinLnBrk="1" hangingPunct="1">
              <a:lnSpc>
                <a:spcPct val="90000"/>
              </a:lnSpc>
            </a:pPr>
            <a:r>
              <a:rPr lang="en-US" altLang="en-US" sz="2800" u="sng">
                <a:solidFill>
                  <a:schemeClr val="folHlink"/>
                </a:solidFill>
              </a:rPr>
              <a:t>Theorem:</a:t>
            </a:r>
            <a:r>
              <a:rPr lang="en-US" altLang="en-US" sz="2800"/>
              <a:t> The PDA for L</a:t>
            </a:r>
            <a:r>
              <a:rPr lang="en-US" altLang="en-US" sz="2800" baseline="-25000"/>
              <a:t>wwr</a:t>
            </a:r>
            <a:r>
              <a:rPr lang="en-US" altLang="en-US" sz="2800"/>
              <a:t> accepts a string x by final state </a:t>
            </a:r>
            <a:r>
              <a:rPr lang="en-US" altLang="en-US" sz="2800">
                <a:solidFill>
                  <a:schemeClr val="lt2"/>
                </a:solidFill>
              </a:rPr>
              <a:t>if and only</a:t>
            </a:r>
            <a:r>
              <a:rPr lang="en-US" altLang="en-US" sz="2800"/>
              <a:t> </a:t>
            </a:r>
            <a:r>
              <a:rPr lang="en-US" altLang="en-US" sz="2800">
                <a:solidFill>
                  <a:schemeClr val="lt2"/>
                </a:solidFill>
              </a:rPr>
              <a:t>if</a:t>
            </a:r>
            <a:r>
              <a:rPr lang="en-US" altLang="en-US" sz="2800"/>
              <a:t> x is of the form ww</a:t>
            </a:r>
            <a:r>
              <a:rPr lang="en-US" altLang="en-US" sz="2800" baseline="30000"/>
              <a:t>R</a:t>
            </a:r>
            <a:r>
              <a:rPr lang="en-US" altLang="en-US" sz="2800"/>
              <a:t>.   </a:t>
            </a:r>
          </a:p>
          <a:p>
            <a:pPr lvl="0" eaLnBrk="1" latinLnBrk="1" hangingPunct="1">
              <a:lnSpc>
                <a:spcPct val="90000"/>
              </a:lnSpc>
            </a:pPr>
            <a:r>
              <a:rPr lang="en-US" altLang="en-US" sz="2800" u="sng">
                <a:solidFill>
                  <a:schemeClr val="folHlink"/>
                </a:solidFill>
              </a:rPr>
              <a:t>Proof:</a:t>
            </a:r>
          </a:p>
          <a:p>
            <a:pPr lvl="1" eaLnBrk="1" latinLnBrk="1" hangingPunct="1">
              <a:lnSpc>
                <a:spcPct val="90000"/>
              </a:lnSpc>
            </a:pPr>
            <a:r>
              <a:rPr lang="en-US" altLang="en-US" sz="2400" i="1"/>
              <a:t>(if-part)</a:t>
            </a:r>
            <a:r>
              <a:rPr lang="en-US" altLang="en-US" sz="2400"/>
              <a:t> If the string is of the form ww</a:t>
            </a:r>
            <a:r>
              <a:rPr lang="en-US" altLang="en-US" sz="2400" baseline="30000"/>
              <a:t>R</a:t>
            </a:r>
            <a:r>
              <a:rPr lang="en-US" altLang="en-US" sz="2400"/>
              <a:t> then there exists a sequence of IDs that leads to a final state: (q</a:t>
            </a:r>
            <a:r>
              <a:rPr lang="en-US" altLang="en-US" sz="2400" baseline="-25000"/>
              <a:t>0</a:t>
            </a:r>
            <a:r>
              <a:rPr lang="en-US" altLang="en-US" sz="2400"/>
              <a:t>,ww</a:t>
            </a:r>
            <a:r>
              <a:rPr lang="en-US" altLang="en-US" sz="2400" baseline="30000"/>
              <a:t>R</a:t>
            </a:r>
            <a:r>
              <a:rPr lang="en-US" altLang="en-US" sz="2400"/>
              <a:t>,Z</a:t>
            </a:r>
            <a:r>
              <a:rPr lang="en-US" altLang="en-US" sz="2400" baseline="-25000"/>
              <a:t>0</a:t>
            </a:r>
            <a:r>
              <a:rPr lang="en-US" altLang="en-US" sz="2400"/>
              <a:t>) |---* (q</a:t>
            </a:r>
            <a:r>
              <a:rPr lang="en-US" altLang="en-US" sz="2400" baseline="-25000"/>
              <a:t>0</a:t>
            </a:r>
            <a:r>
              <a:rPr lang="en-US" altLang="en-US" sz="2400"/>
              <a:t>,w</a:t>
            </a:r>
            <a:r>
              <a:rPr lang="en-US" altLang="en-US" sz="2400" baseline="30000"/>
              <a:t>R</a:t>
            </a:r>
            <a:r>
              <a:rPr lang="en-US" altLang="en-US" sz="2400"/>
              <a:t>,wZ</a:t>
            </a:r>
            <a:r>
              <a:rPr lang="en-US" altLang="en-US" sz="2400" baseline="-25000"/>
              <a:t>0</a:t>
            </a:r>
            <a:r>
              <a:rPr lang="en-US" altLang="en-US" sz="2400"/>
              <a:t>) |---* (q</a:t>
            </a:r>
            <a:r>
              <a:rPr lang="en-US" altLang="en-US" sz="2400" baseline="-25000"/>
              <a:t>1</a:t>
            </a:r>
            <a:r>
              <a:rPr lang="en-US" altLang="en-US" sz="2400"/>
              <a:t>,w</a:t>
            </a:r>
            <a:r>
              <a:rPr lang="en-US" altLang="en-US" sz="2400" baseline="30000"/>
              <a:t>R</a:t>
            </a:r>
            <a:r>
              <a:rPr lang="en-US" altLang="en-US" sz="2400"/>
              <a:t>,wZ</a:t>
            </a:r>
            <a:r>
              <a:rPr lang="en-US" altLang="en-US" sz="2400" baseline="-25000"/>
              <a:t>0</a:t>
            </a:r>
            <a:r>
              <a:rPr lang="en-US" altLang="en-US" sz="2400"/>
              <a:t>) |---* </a:t>
            </a:r>
            <a:r>
              <a:t/>
            </a:r>
            <a:br/>
            <a:r>
              <a:rPr lang="en-US" altLang="en-US" sz="2400"/>
              <a:t>(q</a:t>
            </a:r>
            <a:r>
              <a:rPr lang="en-US" altLang="en-US" sz="2400" baseline="-25000"/>
              <a:t>1</a:t>
            </a:r>
            <a:r>
              <a:rPr lang="en-US" altLang="en-US" sz="2400"/>
              <a:t>, </a:t>
            </a:r>
            <a:r>
              <a:rPr lang="en-US" altLang="en-US" sz="2400">
                <a:sym typeface="Symbol" pitchFamily="18" charset="2"/>
              </a:rPr>
              <a:t></a:t>
            </a:r>
            <a:r>
              <a:rPr lang="en-US" altLang="en-US" sz="2400"/>
              <a:t>,Z</a:t>
            </a:r>
            <a:r>
              <a:rPr lang="en-US" altLang="en-US" sz="2400" baseline="-25000"/>
              <a:t>0</a:t>
            </a:r>
            <a:r>
              <a:rPr lang="en-US" altLang="en-US" sz="2400"/>
              <a:t>)  |---* (</a:t>
            </a:r>
            <a:r>
              <a:rPr lang="en-US" altLang="en-US" sz="2400" b="1">
                <a:solidFill>
                  <a:srgbClr val="9F8518"/>
                </a:solidFill>
              </a:rPr>
              <a:t>q</a:t>
            </a:r>
            <a:r>
              <a:rPr lang="en-US" altLang="en-US" sz="2400" b="1" baseline="-25000">
                <a:solidFill>
                  <a:srgbClr val="9F8518"/>
                </a:solidFill>
              </a:rPr>
              <a:t>2</a:t>
            </a:r>
            <a:r>
              <a:rPr lang="en-US" altLang="en-US" sz="2400"/>
              <a:t>, </a:t>
            </a:r>
            <a:r>
              <a:rPr lang="en-US" altLang="en-US" sz="2400">
                <a:sym typeface="Symbol" pitchFamily="18" charset="2"/>
              </a:rPr>
              <a:t></a:t>
            </a:r>
            <a:r>
              <a:rPr lang="en-US" altLang="en-US" sz="2400"/>
              <a:t>,Z</a:t>
            </a:r>
            <a:r>
              <a:rPr lang="en-US" altLang="en-US" sz="2400" baseline="-25000"/>
              <a:t>0</a:t>
            </a:r>
            <a:r>
              <a:rPr lang="en-US" altLang="en-US" sz="2400"/>
              <a:t>) </a:t>
            </a:r>
          </a:p>
          <a:p>
            <a:pPr lvl="2" eaLnBrk="1" latinLnBrk="1" hangingPunct="1">
              <a:lnSpc>
                <a:spcPct val="90000"/>
              </a:lnSpc>
              <a:buNone/>
            </a:pPr>
            <a:endParaRPr lang="en-US" altLang="en-US" sz="2000"/>
          </a:p>
          <a:p>
            <a:pPr lvl="1" eaLnBrk="1" latinLnBrk="1" hangingPunct="1">
              <a:lnSpc>
                <a:spcPct val="90000"/>
              </a:lnSpc>
            </a:pPr>
            <a:r>
              <a:rPr lang="en-US" altLang="en-US" sz="2400" i="1"/>
              <a:t>(only-if part)</a:t>
            </a:r>
          </a:p>
          <a:p>
            <a:pPr lvl="2" eaLnBrk="1" latinLnBrk="1" hangingPunct="1">
              <a:lnSpc>
                <a:spcPct val="90000"/>
              </a:lnSpc>
            </a:pPr>
            <a:r>
              <a:rPr lang="en-US" altLang="en-US" sz="2000"/>
              <a:t>Proof by induction on |x| </a:t>
            </a:r>
          </a:p>
        </p:txBody>
      </p:sp>
      <p:sp>
        <p:nvSpPr>
          <p:cNvPr id="1048985" name="TextBox 1048984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17</a:t>
            </a:fld>
            <a:endParaRPr lang="en-US" altLang="en-US" sz="1400">
              <a:ea typeface="ＭＳ Ｐゴシック" pitchFamily="34" charset="-128"/>
            </a:endParaRPr>
          </a:p>
        </p:txBody>
      </p:sp>
      <p:sp>
        <p:nvSpPr>
          <p:cNvPr id="1048986" name="TextBox 1048985"/>
          <p:cNvSpPr txBox="1"/>
          <p:nvPr/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1400" dirty="0">
              <a:ea typeface="ＭＳ Ｐゴシック" pitchFamily="34" charset="-128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Title 104899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pitchFamily="34" charset="0"/>
                <a:sym typeface="Arial" pitchFamily="34" charset="0"/>
              </a:defRPr>
            </a:lvl1pPr>
          </a:lstStyle>
          <a:p>
            <a:pPr lvl="0" eaLnBrk="1" latinLnBrk="1" hangingPunct="1"/>
            <a:r>
              <a:rPr lang="en-US" altLang="en-US" sz="3000"/>
              <a:t>PDAs accepting by final state and empty stack are </a:t>
            </a:r>
            <a:r>
              <a:rPr lang="en-US" altLang="en-US" sz="3000" u="sng"/>
              <a:t>equivalent</a:t>
            </a:r>
          </a:p>
        </p:txBody>
      </p:sp>
      <p:sp>
        <p:nvSpPr>
          <p:cNvPr id="1048993" name="Content Placeholder 1048992" descr="Rectangle: Click to edit Master text styles Second level Third level Fourth level Fifth level"/>
          <p:cNvSpPr>
            <a:spLocks noGrp="1"/>
          </p:cNvSpPr>
          <p:nvPr>
            <p:ph idx="1"/>
          </p:nvPr>
        </p:nvSpPr>
        <p:spPr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eaLnBrk="1" latinLnBrk="1" hangingPunct="1">
              <a:lnSpc>
                <a:spcPct val="90000"/>
              </a:lnSpc>
            </a:pPr>
            <a:r>
              <a:rPr lang="en-US" altLang="en-US" sz="2800" dirty="0">
                <a:solidFill>
                  <a:schemeClr val="hlink"/>
                </a:solidFill>
              </a:rPr>
              <a:t>P</a:t>
            </a:r>
            <a:r>
              <a:rPr lang="en-US" altLang="en-US" sz="2800" baseline="-25000" dirty="0">
                <a:solidFill>
                  <a:schemeClr val="hlink"/>
                </a:solidFill>
              </a:rPr>
              <a:t>F</a:t>
            </a:r>
            <a:r>
              <a:rPr lang="en-US" altLang="en-US" sz="2800" dirty="0">
                <a:solidFill>
                  <a:schemeClr val="hlink"/>
                </a:solidFill>
              </a:rPr>
              <a:t> &lt;= PDA accepting by final state</a:t>
            </a:r>
          </a:p>
          <a:p>
            <a:pPr lvl="1" eaLnBrk="1" latinLnBrk="1" hangingPunct="1">
              <a:lnSpc>
                <a:spcPct val="90000"/>
              </a:lnSpc>
            </a:pPr>
            <a:r>
              <a:rPr lang="en-US" altLang="en-US" sz="2400" dirty="0">
                <a:solidFill>
                  <a:schemeClr val="hlink"/>
                </a:solidFill>
              </a:rPr>
              <a:t>P</a:t>
            </a:r>
            <a:r>
              <a:rPr lang="en-US" altLang="en-US" sz="2400" baseline="-25000" dirty="0">
                <a:solidFill>
                  <a:schemeClr val="hlink"/>
                </a:solidFill>
              </a:rPr>
              <a:t>F</a:t>
            </a:r>
            <a:r>
              <a:rPr lang="en-US" altLang="en-US" sz="2400" dirty="0">
                <a:solidFill>
                  <a:schemeClr val="hlink"/>
                </a:solidFill>
              </a:rPr>
              <a:t> = (Q</a:t>
            </a:r>
            <a:r>
              <a:rPr lang="el-GR" altLang="en-US" sz="2400" baseline="-25000" dirty="0">
                <a:solidFill>
                  <a:schemeClr val="hlink"/>
                </a:solidFill>
                <a:ea typeface="Tahoma" pitchFamily="34" charset="0"/>
              </a:rPr>
              <a:t>F</a:t>
            </a:r>
            <a:r>
              <a:rPr lang="en-US" altLang="en-US" sz="2400" dirty="0">
                <a:solidFill>
                  <a:schemeClr val="hlink"/>
                </a:solidFill>
              </a:rPr>
              <a:t>,∑, </a:t>
            </a:r>
            <a:r>
              <a:rPr lang="en-US" altLang="en-US" sz="2400" dirty="0">
                <a:solidFill>
                  <a:schemeClr val="hlink"/>
                </a:solidFill>
                <a:sym typeface="Symbol" pitchFamily="18" charset="2"/>
              </a:rPr>
              <a:t></a:t>
            </a:r>
            <a:r>
              <a:rPr lang="en-US" altLang="en-US" sz="2400" dirty="0">
                <a:solidFill>
                  <a:schemeClr val="hlink"/>
                </a:solidFill>
              </a:rPr>
              <a:t>, </a:t>
            </a:r>
            <a:r>
              <a:rPr lang="el-GR" altLang="en-US" sz="2400" dirty="0">
                <a:solidFill>
                  <a:schemeClr val="hlink"/>
                </a:solidFill>
                <a:ea typeface="Tahoma" pitchFamily="34" charset="0"/>
              </a:rPr>
              <a:t>δ</a:t>
            </a:r>
            <a:r>
              <a:rPr lang="el-GR" altLang="en-US" sz="2400" baseline="-25000" dirty="0">
                <a:solidFill>
                  <a:schemeClr val="hlink"/>
                </a:solidFill>
                <a:ea typeface="Tahoma" pitchFamily="34" charset="0"/>
              </a:rPr>
              <a:t>F</a:t>
            </a:r>
            <a:r>
              <a:rPr lang="el-GR" altLang="en-US" sz="2400" dirty="0">
                <a:solidFill>
                  <a:schemeClr val="hlink"/>
                </a:solidFill>
                <a:ea typeface="Tahoma" pitchFamily="34" charset="0"/>
              </a:rPr>
              <a:t>,q</a:t>
            </a:r>
            <a:r>
              <a:rPr lang="el-GR" altLang="en-US" sz="2400" baseline="-25000" dirty="0">
                <a:solidFill>
                  <a:schemeClr val="hlink"/>
                </a:solidFill>
                <a:ea typeface="Tahoma" pitchFamily="34" charset="0"/>
              </a:rPr>
              <a:t>0</a:t>
            </a:r>
            <a:r>
              <a:rPr lang="el-GR" altLang="en-US" sz="2400" dirty="0">
                <a:solidFill>
                  <a:schemeClr val="hlink"/>
                </a:solidFill>
                <a:ea typeface="Tahoma" pitchFamily="34" charset="0"/>
              </a:rPr>
              <a:t>,Z</a:t>
            </a:r>
            <a:r>
              <a:rPr lang="el-GR" altLang="en-US" sz="2400" baseline="-25000" dirty="0">
                <a:solidFill>
                  <a:schemeClr val="hlink"/>
                </a:solidFill>
                <a:ea typeface="Tahoma" pitchFamily="34" charset="0"/>
              </a:rPr>
              <a:t>0</a:t>
            </a:r>
            <a:r>
              <a:rPr lang="el-GR" altLang="en-US" sz="2400" dirty="0">
                <a:solidFill>
                  <a:schemeClr val="hlink"/>
                </a:solidFill>
                <a:ea typeface="Tahoma" pitchFamily="34" charset="0"/>
              </a:rPr>
              <a:t>,F</a:t>
            </a:r>
            <a:r>
              <a:rPr lang="en-US" altLang="en-US" sz="2400" dirty="0">
                <a:solidFill>
                  <a:schemeClr val="hlink"/>
                </a:solidFill>
              </a:rPr>
              <a:t>)</a:t>
            </a:r>
            <a:r>
              <a:rPr lang="en-US" altLang="en-US" sz="2400" dirty="0"/>
              <a:t> </a:t>
            </a:r>
          </a:p>
          <a:p>
            <a:pPr lvl="0" eaLnBrk="1" latinLnBrk="1" hangingPunct="1">
              <a:lnSpc>
                <a:spcPct val="90000"/>
              </a:lnSpc>
            </a:pPr>
            <a:r>
              <a:rPr lang="en-US" altLang="en-US" sz="2800" dirty="0">
                <a:solidFill>
                  <a:schemeClr val="folHlink"/>
                </a:solidFill>
              </a:rPr>
              <a:t>P</a:t>
            </a:r>
            <a:r>
              <a:rPr lang="en-US" altLang="en-US" sz="2800" baseline="-25000" dirty="0">
                <a:solidFill>
                  <a:schemeClr val="folHlink"/>
                </a:solidFill>
              </a:rPr>
              <a:t>N</a:t>
            </a:r>
            <a:r>
              <a:rPr lang="en-US" altLang="en-US" sz="2800" dirty="0">
                <a:solidFill>
                  <a:schemeClr val="folHlink"/>
                </a:solidFill>
              </a:rPr>
              <a:t> &lt;= PDA accepting by empty stack</a:t>
            </a:r>
          </a:p>
          <a:p>
            <a:pPr lvl="1" eaLnBrk="1" latinLnBrk="1" hangingPunct="1">
              <a:lnSpc>
                <a:spcPct val="90000"/>
              </a:lnSpc>
            </a:pPr>
            <a:r>
              <a:rPr lang="en-US" altLang="en-US" sz="2400" dirty="0">
                <a:solidFill>
                  <a:schemeClr val="folHlink"/>
                </a:solidFill>
              </a:rPr>
              <a:t>P</a:t>
            </a:r>
            <a:r>
              <a:rPr lang="en-US" altLang="en-US" sz="2400" baseline="-25000" dirty="0">
                <a:solidFill>
                  <a:schemeClr val="folHlink"/>
                </a:solidFill>
              </a:rPr>
              <a:t>N</a:t>
            </a:r>
            <a:r>
              <a:rPr lang="en-US" altLang="en-US" sz="2400" dirty="0">
                <a:solidFill>
                  <a:schemeClr val="folHlink"/>
                </a:solidFill>
              </a:rPr>
              <a:t> = (Q</a:t>
            </a:r>
            <a:r>
              <a:rPr lang="el-GR" altLang="en-US" sz="2400" baseline="-25000" dirty="0">
                <a:solidFill>
                  <a:schemeClr val="folHlink"/>
                </a:solidFill>
                <a:ea typeface="Tahoma" pitchFamily="34" charset="0"/>
              </a:rPr>
              <a:t>N</a:t>
            </a:r>
            <a:r>
              <a:rPr lang="en-US" altLang="en-US" sz="2400" dirty="0">
                <a:solidFill>
                  <a:schemeClr val="folHlink"/>
                </a:solidFill>
              </a:rPr>
              <a:t>,∑, </a:t>
            </a:r>
            <a:r>
              <a:rPr lang="en-US" altLang="en-US" sz="2400" dirty="0">
                <a:solidFill>
                  <a:schemeClr val="folHlink"/>
                </a:solidFill>
                <a:sym typeface="Symbol" pitchFamily="18" charset="2"/>
              </a:rPr>
              <a:t></a:t>
            </a:r>
            <a:r>
              <a:rPr lang="en-US" altLang="en-US" sz="2400" dirty="0">
                <a:solidFill>
                  <a:schemeClr val="folHlink"/>
                </a:solidFill>
              </a:rPr>
              <a:t>, </a:t>
            </a:r>
            <a:r>
              <a:rPr lang="el-GR" altLang="en-US" sz="2400" dirty="0">
                <a:solidFill>
                  <a:schemeClr val="folHlink"/>
                </a:solidFill>
                <a:ea typeface="Tahoma" pitchFamily="34" charset="0"/>
              </a:rPr>
              <a:t>δ</a:t>
            </a:r>
            <a:r>
              <a:rPr lang="el-GR" altLang="en-US" sz="2400" baseline="-25000" dirty="0">
                <a:solidFill>
                  <a:schemeClr val="folHlink"/>
                </a:solidFill>
                <a:ea typeface="Tahoma" pitchFamily="34" charset="0"/>
              </a:rPr>
              <a:t>N</a:t>
            </a:r>
            <a:r>
              <a:rPr lang="el-GR" altLang="en-US" sz="2400" dirty="0">
                <a:solidFill>
                  <a:schemeClr val="folHlink"/>
                </a:solidFill>
                <a:ea typeface="Tahoma" pitchFamily="34" charset="0"/>
              </a:rPr>
              <a:t>,q</a:t>
            </a:r>
            <a:r>
              <a:rPr lang="el-GR" altLang="en-US" sz="2400" baseline="-25000" dirty="0">
                <a:solidFill>
                  <a:schemeClr val="folHlink"/>
                </a:solidFill>
                <a:ea typeface="Tahoma" pitchFamily="34" charset="0"/>
              </a:rPr>
              <a:t>0</a:t>
            </a:r>
            <a:r>
              <a:rPr lang="el-GR" altLang="en-US" sz="2400" dirty="0">
                <a:solidFill>
                  <a:schemeClr val="folHlink"/>
                </a:solidFill>
                <a:ea typeface="Tahoma" pitchFamily="34" charset="0"/>
              </a:rPr>
              <a:t>,Z</a:t>
            </a:r>
            <a:r>
              <a:rPr lang="el-GR" altLang="en-US" sz="2400" baseline="-25000" dirty="0">
                <a:solidFill>
                  <a:schemeClr val="folHlink"/>
                </a:solidFill>
                <a:ea typeface="Tahoma" pitchFamily="34" charset="0"/>
              </a:rPr>
              <a:t>0</a:t>
            </a:r>
            <a:r>
              <a:rPr lang="en-US" altLang="en-US" sz="2400" dirty="0">
                <a:solidFill>
                  <a:schemeClr val="folHlink"/>
                </a:solidFill>
              </a:rPr>
              <a:t>)</a:t>
            </a:r>
          </a:p>
          <a:p>
            <a:pPr lvl="0" eaLnBrk="1" latinLnBrk="1" hangingPunct="1">
              <a:lnSpc>
                <a:spcPct val="90000"/>
              </a:lnSpc>
            </a:pPr>
            <a:r>
              <a:rPr lang="en-US" altLang="en-US" sz="2800" u="sng" dirty="0"/>
              <a:t>Theorem:</a:t>
            </a:r>
          </a:p>
          <a:p>
            <a:pPr lvl="1" eaLnBrk="1" latinLnBrk="1" hangingPunct="1">
              <a:lnSpc>
                <a:spcPct val="90000"/>
              </a:lnSpc>
            </a:pPr>
            <a:r>
              <a:rPr lang="en-US" altLang="en-US" sz="2000" i="1" dirty="0"/>
              <a:t>(P</a:t>
            </a:r>
            <a:r>
              <a:rPr lang="en-US" altLang="en-US" sz="2000" i="1" baseline="-25000" dirty="0"/>
              <a:t>N</a:t>
            </a:r>
            <a:r>
              <a:rPr lang="en-US" altLang="en-US" sz="2000" i="1" dirty="0"/>
              <a:t>==&gt; P</a:t>
            </a:r>
            <a:r>
              <a:rPr lang="en-US" altLang="en-US" sz="2000" i="1" baseline="-25000" dirty="0"/>
              <a:t>F</a:t>
            </a:r>
            <a:r>
              <a:rPr lang="en-US" altLang="en-US" sz="2000" i="1" dirty="0"/>
              <a:t>) </a:t>
            </a:r>
            <a:r>
              <a:rPr lang="en-US" altLang="en-US" sz="2000" dirty="0"/>
              <a:t>For every P</a:t>
            </a:r>
            <a:r>
              <a:rPr lang="en-US" altLang="en-US" sz="2000" baseline="-25000" dirty="0"/>
              <a:t>N</a:t>
            </a:r>
            <a:r>
              <a:rPr lang="en-US" altLang="en-US" sz="2000" dirty="0"/>
              <a:t>, there exists a P</a:t>
            </a:r>
            <a:r>
              <a:rPr lang="en-US" altLang="en-US" sz="2000" baseline="-25000" dirty="0"/>
              <a:t>F</a:t>
            </a:r>
            <a:r>
              <a:rPr lang="en-US" altLang="en-US" sz="2000" dirty="0"/>
              <a:t> </a:t>
            </a:r>
            <a:r>
              <a:rPr lang="en-US" altLang="en-US" sz="2000" dirty="0" err="1"/>
              <a:t>s.t.</a:t>
            </a:r>
            <a:r>
              <a:rPr lang="en-US" altLang="en-US" sz="2000" dirty="0"/>
              <a:t> L(P</a:t>
            </a:r>
            <a:r>
              <a:rPr lang="en-US" altLang="en-US" sz="2000" baseline="-25000" dirty="0"/>
              <a:t>F</a:t>
            </a:r>
            <a:r>
              <a:rPr lang="en-US" altLang="en-US" sz="2000" dirty="0"/>
              <a:t>)=L(P</a:t>
            </a:r>
            <a:r>
              <a:rPr lang="en-US" altLang="en-US" sz="2000" baseline="-25000" dirty="0"/>
              <a:t>N</a:t>
            </a:r>
            <a:r>
              <a:rPr lang="en-US" altLang="en-US" sz="2000" dirty="0"/>
              <a:t>)</a:t>
            </a:r>
            <a:r>
              <a:rPr lang="en-US" altLang="en-US" sz="2400" dirty="0"/>
              <a:t> </a:t>
            </a:r>
          </a:p>
          <a:p>
            <a:pPr lvl="1" eaLnBrk="1" latinLnBrk="1" hangingPunct="1">
              <a:lnSpc>
                <a:spcPct val="90000"/>
              </a:lnSpc>
              <a:buNone/>
            </a:pPr>
            <a:endParaRPr lang="en-US" altLang="en-US" sz="2000" dirty="0"/>
          </a:p>
          <a:p>
            <a:pPr lvl="1" eaLnBrk="1" latinLnBrk="1" hangingPunct="1">
              <a:lnSpc>
                <a:spcPct val="90000"/>
              </a:lnSpc>
            </a:pPr>
            <a:r>
              <a:rPr lang="en-US" altLang="en-US" sz="2000" i="1" dirty="0"/>
              <a:t>(P</a:t>
            </a:r>
            <a:r>
              <a:rPr lang="en-US" altLang="en-US" sz="2000" i="1" baseline="-25000" dirty="0"/>
              <a:t>F</a:t>
            </a:r>
            <a:r>
              <a:rPr lang="en-US" altLang="en-US" sz="2000" i="1" dirty="0"/>
              <a:t>==&gt; P</a:t>
            </a:r>
            <a:r>
              <a:rPr lang="en-US" altLang="en-US" sz="2000" i="1" baseline="-25000" dirty="0"/>
              <a:t>N</a:t>
            </a:r>
            <a:r>
              <a:rPr lang="en-US" altLang="en-US" sz="2000" i="1" dirty="0"/>
              <a:t>) </a:t>
            </a:r>
            <a:r>
              <a:rPr lang="en-US" altLang="en-US" sz="2000" dirty="0"/>
              <a:t>For every P</a:t>
            </a:r>
            <a:r>
              <a:rPr lang="en-US" altLang="en-US" sz="2000" baseline="-25000" dirty="0"/>
              <a:t>F</a:t>
            </a:r>
            <a:r>
              <a:rPr lang="en-US" altLang="en-US" sz="2000" dirty="0"/>
              <a:t>, there exists a P</a:t>
            </a:r>
            <a:r>
              <a:rPr lang="en-US" altLang="en-US" sz="2000" baseline="-25000" dirty="0"/>
              <a:t>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s.t.</a:t>
            </a:r>
            <a:r>
              <a:rPr lang="en-US" altLang="en-US" sz="2000" dirty="0"/>
              <a:t> L(P</a:t>
            </a:r>
            <a:r>
              <a:rPr lang="en-US" altLang="en-US" sz="2000" baseline="-25000" dirty="0"/>
              <a:t>F</a:t>
            </a:r>
            <a:r>
              <a:rPr lang="en-US" altLang="en-US" sz="2000" dirty="0"/>
              <a:t>)=L(P</a:t>
            </a:r>
            <a:r>
              <a:rPr lang="en-US" altLang="en-US" sz="2000" baseline="-25000" dirty="0"/>
              <a:t>N</a:t>
            </a:r>
            <a:r>
              <a:rPr lang="en-US" altLang="en-US" sz="2000" dirty="0"/>
              <a:t>)</a:t>
            </a:r>
            <a:r>
              <a:rPr lang="en-US" altLang="en-US" sz="2400" dirty="0"/>
              <a:t> </a:t>
            </a:r>
          </a:p>
          <a:p>
            <a:pPr lvl="1" eaLnBrk="1" latinLnBrk="1" hangingPunct="1">
              <a:lnSpc>
                <a:spcPct val="90000"/>
              </a:lnSpc>
              <a:buNone/>
            </a:pPr>
            <a:endParaRPr lang="en-US" altLang="en-US" sz="2400" dirty="0"/>
          </a:p>
          <a:p>
            <a:pPr lvl="1" eaLnBrk="1" latinLnBrk="1" hangingPunct="1">
              <a:lnSpc>
                <a:spcPct val="90000"/>
              </a:lnSpc>
            </a:pPr>
            <a:endParaRPr lang="en-US" altLang="en-US" sz="2400" dirty="0"/>
          </a:p>
        </p:txBody>
      </p:sp>
      <p:sp>
        <p:nvSpPr>
          <p:cNvPr id="1048994" name="TextBox 1048993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18</a:t>
            </a:fld>
            <a:endParaRPr lang="en-US" altLang="en-US" sz="140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1" name="Title 1049000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pitchFamily="34" charset="0"/>
                <a:sym typeface="Arial" pitchFamily="34" charset="0"/>
              </a:defRPr>
            </a:lvl1pPr>
          </a:lstStyle>
          <a:p>
            <a:pPr lvl="0" eaLnBrk="1" latinLnBrk="1" hangingPunct="1"/>
            <a:r>
              <a:rPr lang="en-US" altLang="en-US" sz="4000"/>
              <a:t>P</a:t>
            </a:r>
            <a:r>
              <a:rPr lang="en-US" altLang="en-US" sz="4000" baseline="-25000"/>
              <a:t>N</a:t>
            </a:r>
            <a:r>
              <a:rPr lang="en-US" altLang="en-US" sz="4000"/>
              <a:t>==&gt; P</a:t>
            </a:r>
            <a:r>
              <a:rPr lang="en-US" altLang="en-US" sz="4000" baseline="-25000"/>
              <a:t>F</a:t>
            </a:r>
            <a:r>
              <a:rPr lang="en-US" altLang="en-US" sz="4000"/>
              <a:t> construction</a:t>
            </a:r>
          </a:p>
        </p:txBody>
      </p:sp>
      <p:sp>
        <p:nvSpPr>
          <p:cNvPr id="1049002" name="Content Placeholder 1049001" descr="Rectangle: Click to edit Master text styles Second level Third level Fourth level Fifth level"/>
          <p:cNvSpPr>
            <a:spLocks noGrp="1"/>
          </p:cNvSpPr>
          <p:nvPr>
            <p:ph idx="1"/>
          </p:nvPr>
        </p:nvSpPr>
        <p:spPr>
          <a:xfrm>
            <a:off x="1182687" y="2017712"/>
            <a:ext cx="7772400" cy="247808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eaLnBrk="1" latinLnBrk="1" hangingPunct="1"/>
            <a:r>
              <a:rPr lang="en-US" altLang="en-US" sz="2400"/>
              <a:t>Whenever P</a:t>
            </a:r>
            <a:r>
              <a:rPr lang="en-US" altLang="en-US" sz="2400" baseline="-25000"/>
              <a:t>N</a:t>
            </a:r>
            <a:r>
              <a:rPr lang="en-US" altLang="en-US" sz="2400"/>
              <a:t>’s stack becomes empty, make P</a:t>
            </a:r>
            <a:r>
              <a:rPr lang="en-US" altLang="en-US" sz="2400" baseline="-25000"/>
              <a:t>F</a:t>
            </a:r>
            <a:r>
              <a:rPr lang="en-US" altLang="en-US" sz="2400"/>
              <a:t> go to a final state without consuming any addition symbol</a:t>
            </a:r>
          </a:p>
          <a:p>
            <a:pPr lvl="0" eaLnBrk="1" latinLnBrk="1" hangingPunct="1"/>
            <a:r>
              <a:rPr lang="en-US" altLang="en-US" sz="2400" u="sng"/>
              <a:t>To detect empty stack in P</a:t>
            </a:r>
            <a:r>
              <a:rPr lang="en-US" altLang="en-US" sz="2400" u="sng" baseline="-25000"/>
              <a:t>N</a:t>
            </a:r>
            <a:r>
              <a:rPr lang="en-US" altLang="en-US" sz="2400" u="sng"/>
              <a:t>:</a:t>
            </a:r>
            <a:r>
              <a:rPr lang="en-US" altLang="en-US" sz="2400"/>
              <a:t> P</a:t>
            </a:r>
            <a:r>
              <a:rPr lang="en-US" altLang="en-US" sz="2400" baseline="-25000"/>
              <a:t>F</a:t>
            </a:r>
            <a:r>
              <a:rPr lang="en-US" altLang="en-US" sz="2400"/>
              <a:t> pushes a new stack symbol X</a:t>
            </a:r>
            <a:r>
              <a:rPr lang="en-US" altLang="en-US" sz="2400" baseline="-25000"/>
              <a:t>0</a:t>
            </a:r>
            <a:r>
              <a:rPr lang="en-US" altLang="en-US" sz="2400"/>
              <a:t> (not in </a:t>
            </a:r>
            <a:r>
              <a:rPr lang="en-US" altLang="en-US" sz="2400">
                <a:sym typeface="Symbol" pitchFamily="18" charset="2"/>
              </a:rPr>
              <a:t></a:t>
            </a:r>
            <a:r>
              <a:rPr lang="en-US" altLang="en-US" sz="2400"/>
              <a:t> of P</a:t>
            </a:r>
            <a:r>
              <a:rPr lang="en-US" altLang="en-US" sz="2400" baseline="-25000"/>
              <a:t>N</a:t>
            </a:r>
            <a:r>
              <a:rPr lang="en-US" altLang="en-US" sz="2400"/>
              <a:t>) initially before simultating P</a:t>
            </a:r>
            <a:r>
              <a:rPr lang="en-US" altLang="en-US" sz="2400" baseline="-25000"/>
              <a:t>N</a:t>
            </a:r>
          </a:p>
        </p:txBody>
      </p:sp>
      <p:sp>
        <p:nvSpPr>
          <p:cNvPr id="1049003" name="TextBox 1049002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19</a:t>
            </a:fld>
            <a:endParaRPr lang="en-US" altLang="en-US" sz="1400">
              <a:ea typeface="ＭＳ Ｐゴシック" pitchFamily="34" charset="-128"/>
            </a:endParaRPr>
          </a:p>
        </p:txBody>
      </p:sp>
      <p:grpSp>
        <p:nvGrpSpPr>
          <p:cNvPr id="126" name="Group 125"/>
          <p:cNvGrpSpPr/>
          <p:nvPr/>
        </p:nvGrpSpPr>
        <p:grpSpPr>
          <a:xfrm>
            <a:off x="3124200" y="5029200"/>
            <a:ext cx="2743200" cy="1143000"/>
            <a:chOff x="1296" y="3120"/>
            <a:chExt cx="1728" cy="720"/>
          </a:xfrm>
        </p:grpSpPr>
        <p:sp>
          <p:nvSpPr>
            <p:cNvPr id="1049004" name="Oval 1049003"/>
            <p:cNvSpPr/>
            <p:nvPr/>
          </p:nvSpPr>
          <p:spPr>
            <a:xfrm>
              <a:off x="1680" y="326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  <p:txBody>
            <a:bodyPr vert="horz" wrap="none" lIns="91440" tIns="45720" rIns="91440" bIns="45720" anchor="ctr"/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 algn="ctr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>
                  <a:latin typeface="Arial" pitchFamily="34" charset="0"/>
                  <a:ea typeface="ＭＳ Ｐゴシック" pitchFamily="34" charset="-128"/>
                </a:rPr>
                <a:t>q</a:t>
              </a:r>
              <a:r>
                <a:rPr lang="en-US" altLang="en-US" sz="1600" baseline="-25000">
                  <a:latin typeface="Arial" pitchFamily="34" charset="0"/>
                  <a:ea typeface="ＭＳ Ｐゴシック" pitchFamily="34" charset="-128"/>
                </a:rPr>
                <a:t>0</a:t>
              </a:r>
            </a:p>
          </p:txBody>
        </p:sp>
        <p:sp>
          <p:nvSpPr>
            <p:cNvPr id="1049005" name="Oval 1049004"/>
            <p:cNvSpPr/>
            <p:nvPr/>
          </p:nvSpPr>
          <p:spPr>
            <a:xfrm>
              <a:off x="2352" y="312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  <p:txBody>
            <a:bodyPr vert="horz" wrap="none" lIns="91440" tIns="45720" rIns="91440" bIns="45720" anchor="ctr"/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 algn="ctr">
                <a:spcBef>
                  <a:spcPct val="0"/>
                </a:spcBef>
                <a:buSzPct val="100000"/>
                <a:buFontTx/>
                <a:buNone/>
              </a:pPr>
              <a:endParaRPr lang="en-US" altLang="en-US" sz="1600"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049006" name="Oval 1049005"/>
            <p:cNvSpPr/>
            <p:nvPr/>
          </p:nvSpPr>
          <p:spPr>
            <a:xfrm>
              <a:off x="2208" y="360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  <p:txBody>
            <a:bodyPr vert="horz" wrap="none" lIns="91440" tIns="45720" rIns="91440" bIns="45720" anchor="ctr"/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 algn="ctr">
                <a:spcBef>
                  <a:spcPct val="0"/>
                </a:spcBef>
                <a:buSzPct val="100000"/>
                <a:buFontTx/>
                <a:buNone/>
              </a:pPr>
              <a:endParaRPr lang="en-US" altLang="en-US" sz="1600"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049007" name="Oval 1049006"/>
            <p:cNvSpPr/>
            <p:nvPr/>
          </p:nvSpPr>
          <p:spPr>
            <a:xfrm>
              <a:off x="2784" y="331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  <p:txBody>
            <a:bodyPr vert="horz" wrap="none" lIns="91440" tIns="45720" rIns="91440" bIns="45720" anchor="ctr"/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 algn="ctr">
                <a:spcBef>
                  <a:spcPct val="0"/>
                </a:spcBef>
                <a:buSzPct val="100000"/>
                <a:buFontTx/>
                <a:buNone/>
              </a:pPr>
              <a:endParaRPr lang="en-US" altLang="en-US" sz="1600"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049008" name="TextBox 1049007"/>
            <p:cNvSpPr txBox="1"/>
            <p:nvPr/>
          </p:nvSpPr>
          <p:spPr>
            <a:xfrm>
              <a:off x="2246" y="3324"/>
              <a:ext cx="220" cy="25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2000">
                  <a:latin typeface="Arial" pitchFamily="34" charset="0"/>
                  <a:ea typeface="ＭＳ Ｐゴシック" pitchFamily="34" charset="-128"/>
                </a:rPr>
                <a:t>…</a:t>
              </a:r>
            </a:p>
          </p:txBody>
        </p:sp>
        <p:sp>
          <p:nvSpPr>
            <p:cNvPr id="1049009" name="Straight Connector 1049008"/>
            <p:cNvSpPr/>
            <p:nvPr/>
          </p:nvSpPr>
          <p:spPr>
            <a:xfrm>
              <a:off x="1296" y="3360"/>
              <a:ext cx="384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triangle" w="med" len="med"/>
            </a:ln>
          </p:spPr>
        </p:sp>
      </p:grpSp>
      <p:grpSp>
        <p:nvGrpSpPr>
          <p:cNvPr id="127" name="Group 126"/>
          <p:cNvGrpSpPr/>
          <p:nvPr/>
        </p:nvGrpSpPr>
        <p:grpSpPr>
          <a:xfrm>
            <a:off x="6934200" y="5181600"/>
            <a:ext cx="533400" cy="533400"/>
            <a:chOff x="4368" y="3264"/>
            <a:chExt cx="336" cy="336"/>
          </a:xfrm>
        </p:grpSpPr>
        <p:sp>
          <p:nvSpPr>
            <p:cNvPr id="1049010" name="Oval 1049009"/>
            <p:cNvSpPr/>
            <p:nvPr/>
          </p:nvSpPr>
          <p:spPr>
            <a:xfrm>
              <a:off x="4416" y="331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  <p:txBody>
            <a:bodyPr vert="horz" wrap="none" lIns="91440" tIns="45720" rIns="91440" bIns="45720" anchor="ctr"/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 algn="ctr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>
                  <a:latin typeface="Arial" pitchFamily="34" charset="0"/>
                  <a:ea typeface="ＭＳ Ｐゴシック" pitchFamily="34" charset="-128"/>
                </a:rPr>
                <a:t>p</a:t>
              </a:r>
              <a:r>
                <a:rPr lang="en-US" altLang="en-US" sz="1600" baseline="-25000">
                  <a:latin typeface="Arial" pitchFamily="34" charset="0"/>
                  <a:ea typeface="ＭＳ Ｐゴシック" pitchFamily="34" charset="-128"/>
                </a:rPr>
                <a:t>f</a:t>
              </a:r>
            </a:p>
          </p:txBody>
        </p:sp>
        <p:sp>
          <p:nvSpPr>
            <p:cNvPr id="1049011" name="Oval 1049010"/>
            <p:cNvSpPr/>
            <p:nvPr/>
          </p:nvSpPr>
          <p:spPr>
            <a:xfrm>
              <a:off x="4368" y="3264"/>
              <a:ext cx="336" cy="336"/>
            </a:xfrm>
            <a:prstGeom prst="ellips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  <p:txBody>
            <a:bodyPr vert="horz" wrap="none" lIns="91440" tIns="45720" rIns="91440" bIns="45720" anchor="ctr"/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endParaRPr lang="en-US" altLang="en-US" sz="2000">
                <a:latin typeface="Arial" pitchFamily="34" charset="0"/>
                <a:ea typeface="ＭＳ Ｐゴシック" pitchFamily="34" charset="-128"/>
              </a:endParaRP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1831975" y="4908550"/>
            <a:ext cx="2136775" cy="730250"/>
            <a:chOff x="1154" y="3092"/>
            <a:chExt cx="1346" cy="460"/>
          </a:xfrm>
        </p:grpSpPr>
        <p:sp>
          <p:nvSpPr>
            <p:cNvPr id="1049012" name="Oval 1049011"/>
            <p:cNvSpPr/>
            <p:nvPr/>
          </p:nvSpPr>
          <p:spPr>
            <a:xfrm>
              <a:off x="1728" y="331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  <p:txBody>
            <a:bodyPr vert="horz" wrap="none" lIns="91440" tIns="45720" rIns="91440" bIns="45720" anchor="ctr"/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 algn="ctr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>
                  <a:latin typeface="Arial" pitchFamily="34" charset="0"/>
                  <a:ea typeface="ＭＳ Ｐゴシック" pitchFamily="34" charset="-128"/>
                </a:rPr>
                <a:t>p</a:t>
              </a:r>
              <a:r>
                <a:rPr lang="en-US" altLang="en-US" sz="1600" baseline="-25000">
                  <a:latin typeface="Arial" pitchFamily="34" charset="0"/>
                  <a:ea typeface="ＭＳ Ｐゴシック" pitchFamily="34" charset="-128"/>
                </a:rPr>
                <a:t>0</a:t>
              </a:r>
            </a:p>
          </p:txBody>
        </p:sp>
        <p:sp>
          <p:nvSpPr>
            <p:cNvPr id="1049013" name="Straight Connector 1049012"/>
            <p:cNvSpPr/>
            <p:nvPr/>
          </p:nvSpPr>
          <p:spPr>
            <a:xfrm>
              <a:off x="1440" y="3408"/>
              <a:ext cx="288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triangle" w="med" len="med"/>
            </a:ln>
          </p:spPr>
        </p:sp>
        <p:sp>
          <p:nvSpPr>
            <p:cNvPr id="1049014" name="TextBox 1049013"/>
            <p:cNvSpPr txBox="1"/>
            <p:nvPr/>
          </p:nvSpPr>
          <p:spPr>
            <a:xfrm>
              <a:off x="1872" y="3092"/>
              <a:ext cx="628" cy="25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2000" b="1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</a:t>
              </a:r>
              <a:r>
                <a:rPr lang="en-US" altLang="en-US" sz="1400" b="1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, X</a:t>
              </a:r>
              <a:r>
                <a:rPr lang="en-US" altLang="en-US" sz="1400" b="1" baseline="-25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0</a:t>
              </a:r>
              <a:r>
                <a:rPr lang="en-US" altLang="en-US" sz="1400" b="1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/Z</a:t>
              </a:r>
              <a:r>
                <a:rPr lang="en-US" altLang="en-US" sz="1400" b="1" baseline="-25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0</a:t>
              </a:r>
              <a:r>
                <a:rPr lang="en-US" altLang="en-US" sz="1400" b="1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X</a:t>
              </a:r>
              <a:r>
                <a:rPr lang="en-US" altLang="en-US" sz="1400" b="1" baseline="-25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0</a:t>
              </a:r>
            </a:p>
          </p:txBody>
        </p:sp>
        <p:sp>
          <p:nvSpPr>
            <p:cNvPr id="1049015" name="TextBox 1049014"/>
            <p:cNvSpPr txBox="1"/>
            <p:nvPr/>
          </p:nvSpPr>
          <p:spPr>
            <a:xfrm>
              <a:off x="1154" y="3216"/>
              <a:ext cx="371" cy="326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400">
                  <a:latin typeface="Arial" pitchFamily="34" charset="0"/>
                  <a:ea typeface="ＭＳ Ｐゴシック" pitchFamily="34" charset="-128"/>
                </a:rPr>
                <a:t>New </a:t>
              </a:r>
              <a:r>
                <a:t/>
              </a:r>
              <a:br/>
              <a:r>
                <a:rPr lang="en-US" altLang="en-US" sz="1400">
                  <a:latin typeface="Arial" pitchFamily="34" charset="0"/>
                  <a:ea typeface="ＭＳ Ｐゴシック" pitchFamily="34" charset="-128"/>
                </a:rPr>
                <a:t>start</a:t>
              </a:r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3962400" y="4559300"/>
            <a:ext cx="3309937" cy="1587500"/>
            <a:chOff x="2496" y="2872"/>
            <a:chExt cx="2085" cy="1000"/>
          </a:xfrm>
        </p:grpSpPr>
        <p:sp>
          <p:nvSpPr>
            <p:cNvPr id="1049016" name="Freeform 1049015"/>
            <p:cNvSpPr/>
            <p:nvPr/>
          </p:nvSpPr>
          <p:spPr bwMode="auto">
            <a:xfrm>
              <a:off x="3216" y="3048"/>
              <a:ext cx="1152" cy="264"/>
            </a:xfrm>
            <a:custGeom>
              <a:avLst/>
              <a:gdLst>
                <a:gd name="l" fmla="*/ 0 w 1152"/>
                <a:gd name="t" fmla="*/ 0 h 264"/>
                <a:gd name="r" fmla="*/ 1152 w 1152"/>
                <a:gd name="b" fmla="*/ 264 h 264"/>
              </a:gdLst>
              <a:ahLst/>
              <a:cxnLst/>
              <a:rect l="l" t="t" r="r" b="b"/>
              <a:pathLst>
                <a:path w="1152" h="264">
                  <a:moveTo>
                    <a:pt x="0" y="120"/>
                  </a:moveTo>
                  <a:cubicBezTo>
                    <a:pt x="144" y="60"/>
                    <a:pt x="288" y="0"/>
                    <a:pt x="480" y="24"/>
                  </a:cubicBezTo>
                  <a:cubicBezTo>
                    <a:pt x="672" y="48"/>
                    <a:pt x="912" y="156"/>
                    <a:pt x="1152" y="264"/>
                  </a:cubicBezTo>
                </a:path>
              </a:pathLst>
            </a:cu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arrow" w="med" len="med"/>
            </a:ln>
          </p:spPr>
        </p:sp>
        <p:sp>
          <p:nvSpPr>
            <p:cNvPr id="1049017" name="Freeform 1049016"/>
            <p:cNvSpPr/>
            <p:nvPr/>
          </p:nvSpPr>
          <p:spPr bwMode="auto">
            <a:xfrm>
              <a:off x="3120" y="3552"/>
              <a:ext cx="1248" cy="280"/>
            </a:xfrm>
            <a:custGeom>
              <a:avLst/>
              <a:gdLst>
                <a:gd name="l" fmla="*/ 0 w 1248"/>
                <a:gd name="t" fmla="*/ 0 h 280"/>
                <a:gd name="r" fmla="*/ 1248 w 1248"/>
                <a:gd name="b" fmla="*/ 280 h 280"/>
              </a:gdLst>
              <a:ahLst/>
              <a:cxnLst/>
              <a:rect l="l" t="t" r="r" b="b"/>
              <a:pathLst>
                <a:path w="1248" h="280">
                  <a:moveTo>
                    <a:pt x="0" y="240"/>
                  </a:moveTo>
                  <a:cubicBezTo>
                    <a:pt x="280" y="260"/>
                    <a:pt x="560" y="280"/>
                    <a:pt x="768" y="240"/>
                  </a:cubicBezTo>
                  <a:cubicBezTo>
                    <a:pt x="976" y="200"/>
                    <a:pt x="1112" y="100"/>
                    <a:pt x="1248" y="0"/>
                  </a:cubicBezTo>
                </a:path>
              </a:pathLst>
            </a:cu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arrow" w="med" len="med"/>
            </a:ln>
          </p:spPr>
        </p:sp>
        <p:sp>
          <p:nvSpPr>
            <p:cNvPr id="1049018" name="Freeform 1049017"/>
            <p:cNvSpPr/>
            <p:nvPr/>
          </p:nvSpPr>
          <p:spPr bwMode="auto">
            <a:xfrm>
              <a:off x="2496" y="2872"/>
              <a:ext cx="1968" cy="440"/>
            </a:xfrm>
            <a:custGeom>
              <a:avLst/>
              <a:gdLst>
                <a:gd name="l" fmla="*/ 0 w 1968"/>
                <a:gd name="t" fmla="*/ 0 h 440"/>
                <a:gd name="r" fmla="*/ 1968 w 1968"/>
                <a:gd name="b" fmla="*/ 440 h 440"/>
              </a:gdLst>
              <a:ahLst/>
              <a:cxnLst/>
              <a:rect l="l" t="t" r="r" b="b"/>
              <a:pathLst>
                <a:path w="1968" h="440">
                  <a:moveTo>
                    <a:pt x="0" y="440"/>
                  </a:moveTo>
                  <a:cubicBezTo>
                    <a:pt x="340" y="228"/>
                    <a:pt x="680" y="16"/>
                    <a:pt x="1008" y="8"/>
                  </a:cubicBezTo>
                  <a:cubicBezTo>
                    <a:pt x="1336" y="0"/>
                    <a:pt x="1652" y="196"/>
                    <a:pt x="1968" y="392"/>
                  </a:cubicBezTo>
                </a:path>
              </a:pathLst>
            </a:cu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arrow" w="med" len="med"/>
            </a:ln>
          </p:spPr>
        </p:sp>
        <p:sp>
          <p:nvSpPr>
            <p:cNvPr id="1049019" name="TextBox 1049018"/>
            <p:cNvSpPr txBox="1"/>
            <p:nvPr/>
          </p:nvSpPr>
          <p:spPr>
            <a:xfrm>
              <a:off x="4032" y="2900"/>
              <a:ext cx="549" cy="25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2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</a:t>
              </a:r>
              <a:r>
                <a:rPr lang="en-US" altLang="en-US" sz="14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, X</a:t>
              </a:r>
              <a:r>
                <a:rPr lang="en-US" altLang="en-US" sz="1400" baseline="-25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0</a:t>
              </a:r>
              <a:r>
                <a:rPr lang="en-US" altLang="en-US" sz="14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/ X</a:t>
              </a:r>
              <a:r>
                <a:rPr lang="en-US" altLang="en-US" sz="1400" baseline="-25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0</a:t>
              </a:r>
            </a:p>
          </p:txBody>
        </p:sp>
        <p:sp>
          <p:nvSpPr>
            <p:cNvPr id="1049020" name="TextBox 1049019"/>
            <p:cNvSpPr txBox="1"/>
            <p:nvPr/>
          </p:nvSpPr>
          <p:spPr>
            <a:xfrm>
              <a:off x="3360" y="3044"/>
              <a:ext cx="549" cy="25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2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</a:t>
              </a:r>
              <a:r>
                <a:rPr lang="en-US" altLang="en-US" sz="14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, X</a:t>
              </a:r>
              <a:r>
                <a:rPr lang="en-US" altLang="en-US" sz="1400" baseline="-25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0</a:t>
              </a:r>
              <a:r>
                <a:rPr lang="en-US" altLang="en-US" sz="14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/ X</a:t>
              </a:r>
              <a:r>
                <a:rPr lang="en-US" altLang="en-US" sz="1400" baseline="-25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0</a:t>
              </a:r>
            </a:p>
          </p:txBody>
        </p:sp>
        <p:sp>
          <p:nvSpPr>
            <p:cNvPr id="1049021" name="Freeform 1049020"/>
            <p:cNvSpPr/>
            <p:nvPr/>
          </p:nvSpPr>
          <p:spPr bwMode="auto">
            <a:xfrm>
              <a:off x="3696" y="3408"/>
              <a:ext cx="672" cy="48"/>
            </a:xfrm>
            <a:custGeom>
              <a:avLst/>
              <a:gdLst>
                <a:gd name="l" fmla="*/ 0 w 672"/>
                <a:gd name="t" fmla="*/ 0 h 48"/>
                <a:gd name="r" fmla="*/ 672 w 672"/>
                <a:gd name="b" fmla="*/ 48 h 48"/>
              </a:gdLst>
              <a:ahLst/>
              <a:cxnLst/>
              <a:rect l="l" t="t" r="r" b="b"/>
              <a:pathLst>
                <a:path w="672" h="48">
                  <a:moveTo>
                    <a:pt x="0" y="48"/>
                  </a:moveTo>
                  <a:cubicBezTo>
                    <a:pt x="280" y="28"/>
                    <a:pt x="560" y="8"/>
                    <a:pt x="672" y="0"/>
                  </a:cubicBezTo>
                </a:path>
              </a:pathLst>
            </a:cu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arrow" w="med" len="med"/>
            </a:ln>
          </p:spPr>
        </p:sp>
        <p:sp>
          <p:nvSpPr>
            <p:cNvPr id="1049022" name="TextBox 1049021"/>
            <p:cNvSpPr txBox="1"/>
            <p:nvPr/>
          </p:nvSpPr>
          <p:spPr>
            <a:xfrm>
              <a:off x="3792" y="3236"/>
              <a:ext cx="549" cy="25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2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</a:t>
              </a:r>
              <a:r>
                <a:rPr lang="en-US" altLang="en-US" sz="14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, X</a:t>
              </a:r>
              <a:r>
                <a:rPr lang="en-US" altLang="en-US" sz="1400" baseline="-25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0</a:t>
              </a:r>
              <a:r>
                <a:rPr lang="en-US" altLang="en-US" sz="14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/ X</a:t>
              </a:r>
              <a:r>
                <a:rPr lang="en-US" altLang="en-US" sz="1400" baseline="-25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0</a:t>
              </a:r>
            </a:p>
          </p:txBody>
        </p:sp>
        <p:sp>
          <p:nvSpPr>
            <p:cNvPr id="1049023" name="TextBox 1049022"/>
            <p:cNvSpPr txBox="1"/>
            <p:nvPr/>
          </p:nvSpPr>
          <p:spPr>
            <a:xfrm>
              <a:off x="3456" y="3620"/>
              <a:ext cx="580" cy="25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2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</a:t>
              </a:r>
              <a:r>
                <a:rPr lang="en-US" altLang="en-US" sz="14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, X</a:t>
              </a:r>
              <a:r>
                <a:rPr lang="en-US" altLang="en-US" sz="1400" baseline="-25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0</a:t>
              </a:r>
              <a:r>
                <a:rPr lang="en-US" altLang="en-US" sz="14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/  X</a:t>
              </a:r>
              <a:r>
                <a:rPr lang="en-US" altLang="en-US" sz="1400" baseline="-25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0</a:t>
              </a: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2286000" y="4495800"/>
            <a:ext cx="3962400" cy="2133600"/>
            <a:chOff x="2256" y="1872"/>
            <a:chExt cx="2496" cy="1344"/>
          </a:xfrm>
        </p:grpSpPr>
        <p:sp>
          <p:nvSpPr>
            <p:cNvPr id="1049024" name="Rounded Rectangle 1049023"/>
            <p:cNvSpPr/>
            <p:nvPr/>
          </p:nvSpPr>
          <p:spPr>
            <a:xfrm>
              <a:off x="3072" y="1872"/>
              <a:ext cx="1680" cy="1152"/>
            </a:xfrm>
            <a:prstGeom prst="roundRect">
              <a:avLst/>
            </a:prstGeom>
            <a:solidFill>
              <a:srgbClr val="FFCC99">
                <a:alpha val="27843"/>
              </a:srgbClr>
            </a:solidFill>
            <a:ln w="9525" cap="flat" cmpd="sng">
              <a:solidFill>
                <a:schemeClr val="dk1">
                  <a:alpha val="100000"/>
                </a:schemeClr>
              </a:solidFill>
              <a:prstDash val="dash"/>
              <a:round/>
            </a:ln>
          </p:spPr>
          <p:txBody>
            <a:bodyPr vert="horz" wrap="none" lIns="91440" tIns="45720" rIns="91440" bIns="45720" anchor="ctr"/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endParaRPr lang="en-US" altLang="en-US" sz="2000"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049025" name="TextBox 1049024"/>
            <p:cNvSpPr txBox="1"/>
            <p:nvPr/>
          </p:nvSpPr>
          <p:spPr>
            <a:xfrm>
              <a:off x="2256" y="3024"/>
              <a:ext cx="243" cy="19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400">
                  <a:latin typeface="Arial" pitchFamily="34" charset="0"/>
                  <a:ea typeface="ＭＳ Ｐゴシック" pitchFamily="34" charset="-128"/>
                </a:rPr>
                <a:t>P</a:t>
              </a:r>
              <a:r>
                <a:rPr lang="en-US" altLang="en-US" sz="1400" baseline="-25000">
                  <a:latin typeface="Arial" pitchFamily="34" charset="0"/>
                  <a:ea typeface="ＭＳ Ｐゴシック" pitchFamily="34" charset="-128"/>
                </a:rPr>
                <a:t>N</a:t>
              </a:r>
            </a:p>
          </p:txBody>
        </p:sp>
      </p:grpSp>
      <p:sp>
        <p:nvSpPr>
          <p:cNvPr id="1049026" name="TextBox 1049025"/>
          <p:cNvSpPr txBox="1"/>
          <p:nvPr/>
        </p:nvSpPr>
        <p:spPr>
          <a:xfrm>
            <a:off x="1050925" y="4648200"/>
            <a:ext cx="525462" cy="396875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P</a:t>
            </a:r>
            <a:r>
              <a:rPr lang="en-US" altLang="en-US" sz="2000" baseline="-25000">
                <a:latin typeface="Arial" pitchFamily="34" charset="0"/>
                <a:ea typeface="ＭＳ Ｐゴシック" pitchFamily="34" charset="-128"/>
              </a:rPr>
              <a:t>F</a:t>
            </a: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:</a:t>
            </a:r>
          </a:p>
        </p:txBody>
      </p:sp>
      <p:sp>
        <p:nvSpPr>
          <p:cNvPr id="1049027" name="TextBox 1049026"/>
          <p:cNvSpPr txBox="1"/>
          <p:nvPr/>
        </p:nvSpPr>
        <p:spPr>
          <a:xfrm>
            <a:off x="152400" y="6335712"/>
            <a:ext cx="4538980" cy="35814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1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t">
            <a:spAutoFit/>
          </a:bodyPr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1pPr>
            <a:lvl2pPr marL="4572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2pPr>
            <a:lvl3pPr marL="9144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3pPr>
            <a:lvl4pPr marL="13716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4pPr>
            <a:lvl5pPr marL="18288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5pPr>
          </a:lstStyle>
          <a:p>
            <a:pPr marL="0" lvl="1" indent="0"/>
            <a:r>
              <a:rPr lang="en-US" altLang="en-US" sz="1800">
                <a:solidFill>
                  <a:srgbClr val="40458C"/>
                </a:solidFill>
                <a:latin typeface="Tahoma" pitchFamily="34" charset="0"/>
              </a:rPr>
              <a:t>P</a:t>
            </a:r>
            <a:r>
              <a:rPr lang="en-US" altLang="en-US" sz="1800" baseline="-25000">
                <a:solidFill>
                  <a:srgbClr val="40458C"/>
                </a:solidFill>
                <a:latin typeface="Tahoma" pitchFamily="34" charset="0"/>
              </a:rPr>
              <a:t>F</a:t>
            </a:r>
            <a:r>
              <a:rPr lang="en-US" altLang="en-US" sz="1800">
                <a:solidFill>
                  <a:srgbClr val="40458C"/>
                </a:solidFill>
                <a:latin typeface="Tahoma" pitchFamily="34" charset="0"/>
              </a:rPr>
              <a:t> = </a:t>
            </a:r>
            <a:r>
              <a:rPr lang="en-US" altLang="en-US" sz="1800">
                <a:solidFill>
                  <a:schemeClr val="folHlink"/>
                </a:solidFill>
                <a:latin typeface="Tahoma" pitchFamily="34" charset="0"/>
              </a:rPr>
              <a:t>(Q</a:t>
            </a:r>
            <a:r>
              <a:rPr lang="el-GR" altLang="en-US" sz="1800" baseline="-25000">
                <a:solidFill>
                  <a:schemeClr val="folHlink"/>
                </a:solidFill>
                <a:latin typeface="Tahoma" pitchFamily="34" charset="0"/>
                <a:ea typeface="Tahoma" pitchFamily="34" charset="0"/>
              </a:rPr>
              <a:t>N</a:t>
            </a:r>
            <a:r>
              <a:rPr lang="en-US" altLang="en-US" sz="1800">
                <a:solidFill>
                  <a:schemeClr val="folHlink"/>
                </a:solidFill>
                <a:latin typeface="Tahoma" pitchFamily="34" charset="0"/>
              </a:rPr>
              <a:t> U {p</a:t>
            </a:r>
            <a:r>
              <a:rPr lang="en-US" altLang="en-US" sz="1800" baseline="-25000">
                <a:solidFill>
                  <a:schemeClr val="folHlink"/>
                </a:solidFill>
                <a:latin typeface="Tahoma" pitchFamily="34" charset="0"/>
              </a:rPr>
              <a:t>0</a:t>
            </a:r>
            <a:r>
              <a:rPr lang="en-US" altLang="en-US" sz="1800">
                <a:solidFill>
                  <a:schemeClr val="folHlink"/>
                </a:solidFill>
                <a:latin typeface="Tahoma" pitchFamily="34" charset="0"/>
              </a:rPr>
              <a:t>,p</a:t>
            </a:r>
            <a:r>
              <a:rPr lang="en-US" altLang="en-US" sz="1800" baseline="-25000">
                <a:solidFill>
                  <a:schemeClr val="folHlink"/>
                </a:solidFill>
                <a:latin typeface="Tahoma" pitchFamily="34" charset="0"/>
              </a:rPr>
              <a:t>f</a:t>
            </a:r>
            <a:r>
              <a:rPr lang="en-US" altLang="en-US" sz="1800">
                <a:solidFill>
                  <a:schemeClr val="folHlink"/>
                </a:solidFill>
                <a:latin typeface="Tahoma" pitchFamily="34" charset="0"/>
              </a:rPr>
              <a:t>}, ∑, </a:t>
            </a:r>
            <a:r>
              <a:rPr lang="en-US" altLang="en-US" sz="1800">
                <a:solidFill>
                  <a:schemeClr val="folHlink"/>
                </a:solidFill>
                <a:latin typeface="Tahoma" pitchFamily="34" charset="0"/>
                <a:sym typeface="Symbol" pitchFamily="18" charset="2"/>
              </a:rPr>
              <a:t></a:t>
            </a:r>
            <a:r>
              <a:rPr lang="en-US" altLang="en-US" sz="1800">
                <a:solidFill>
                  <a:schemeClr val="folHlink"/>
                </a:solidFill>
                <a:latin typeface="Tahoma" pitchFamily="34" charset="0"/>
              </a:rPr>
              <a:t> U {</a:t>
            </a:r>
            <a:r>
              <a:rPr lang="el-GR" altLang="en-US" sz="1800">
                <a:solidFill>
                  <a:schemeClr val="folHlink"/>
                </a:solidFill>
                <a:latin typeface="Tahoma" pitchFamily="34" charset="0"/>
                <a:ea typeface="Tahoma" pitchFamily="34" charset="0"/>
              </a:rPr>
              <a:t>X</a:t>
            </a:r>
            <a:r>
              <a:rPr lang="el-GR" altLang="en-US" sz="1800" baseline="-25000">
                <a:solidFill>
                  <a:schemeClr val="folHlink"/>
                </a:solidFill>
                <a:latin typeface="Tahoma" pitchFamily="34" charset="0"/>
                <a:ea typeface="Tahoma" pitchFamily="34" charset="0"/>
              </a:rPr>
              <a:t>0</a:t>
            </a:r>
            <a:r>
              <a:rPr lang="en-US" altLang="en-US" sz="1800">
                <a:solidFill>
                  <a:schemeClr val="folHlink"/>
                </a:solidFill>
                <a:latin typeface="Tahoma" pitchFamily="34" charset="0"/>
              </a:rPr>
              <a:t>}, </a:t>
            </a:r>
            <a:r>
              <a:rPr lang="el-GR" altLang="en-US" sz="1800">
                <a:solidFill>
                  <a:schemeClr val="folHlink"/>
                </a:solidFill>
                <a:latin typeface="Tahoma" pitchFamily="34" charset="0"/>
                <a:ea typeface="Tahoma" pitchFamily="34" charset="0"/>
              </a:rPr>
              <a:t>δ</a:t>
            </a:r>
            <a:r>
              <a:rPr lang="el-GR" altLang="en-US" sz="1800" baseline="-25000">
                <a:solidFill>
                  <a:schemeClr val="folHlink"/>
                </a:solidFill>
                <a:latin typeface="Tahoma" pitchFamily="34" charset="0"/>
                <a:ea typeface="Tahoma" pitchFamily="34" charset="0"/>
              </a:rPr>
              <a:t>F</a:t>
            </a:r>
            <a:r>
              <a:rPr lang="el-GR" altLang="en-US" sz="1800">
                <a:solidFill>
                  <a:schemeClr val="folHlink"/>
                </a:solidFill>
                <a:latin typeface="Tahoma" pitchFamily="34" charset="0"/>
                <a:ea typeface="Tahoma" pitchFamily="34" charset="0"/>
              </a:rPr>
              <a:t>, p</a:t>
            </a:r>
            <a:r>
              <a:rPr lang="el-GR" altLang="en-US" sz="1800" baseline="-25000">
                <a:solidFill>
                  <a:schemeClr val="folHlink"/>
                </a:solidFill>
                <a:latin typeface="Tahoma" pitchFamily="34" charset="0"/>
                <a:ea typeface="Tahoma" pitchFamily="34" charset="0"/>
              </a:rPr>
              <a:t>0</a:t>
            </a:r>
            <a:r>
              <a:rPr lang="el-GR" altLang="en-US" sz="1800">
                <a:solidFill>
                  <a:schemeClr val="folHlink"/>
                </a:solidFill>
                <a:latin typeface="Tahoma" pitchFamily="34" charset="0"/>
                <a:ea typeface="Tahoma" pitchFamily="34" charset="0"/>
              </a:rPr>
              <a:t>, X</a:t>
            </a:r>
            <a:r>
              <a:rPr lang="el-GR" altLang="en-US" sz="1800" baseline="-25000">
                <a:solidFill>
                  <a:schemeClr val="folHlink"/>
                </a:solidFill>
                <a:latin typeface="Tahoma" pitchFamily="34" charset="0"/>
                <a:ea typeface="Tahoma" pitchFamily="34" charset="0"/>
              </a:rPr>
              <a:t>0</a:t>
            </a:r>
            <a:r>
              <a:rPr lang="en-US" altLang="en-US" sz="1800">
                <a:solidFill>
                  <a:schemeClr val="folHlink"/>
                </a:solidFill>
                <a:latin typeface="Tahoma" pitchFamily="34" charset="0"/>
              </a:rPr>
              <a:t>, {p</a:t>
            </a:r>
            <a:r>
              <a:rPr lang="en-US" altLang="en-US" sz="1800" baseline="-25000">
                <a:solidFill>
                  <a:schemeClr val="folHlink"/>
                </a:solidFill>
                <a:latin typeface="Tahoma" pitchFamily="34" charset="0"/>
              </a:rPr>
              <a:t>f</a:t>
            </a:r>
            <a:r>
              <a:rPr lang="en-US" altLang="en-US" sz="1800">
                <a:solidFill>
                  <a:schemeClr val="folHlink"/>
                </a:solidFill>
                <a:latin typeface="Tahoma" pitchFamily="34" charset="0"/>
              </a:rPr>
              <a:t>})</a:t>
            </a:r>
          </a:p>
        </p:txBody>
      </p:sp>
      <p:sp>
        <p:nvSpPr>
          <p:cNvPr id="1049028" name="TextBox 1049027"/>
          <p:cNvSpPr txBox="1"/>
          <p:nvPr/>
        </p:nvSpPr>
        <p:spPr>
          <a:xfrm>
            <a:off x="3733800" y="4648200"/>
            <a:ext cx="477837" cy="338137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P</a:t>
            </a:r>
            <a:r>
              <a:rPr lang="en-US" altLang="en-US" sz="1600" baseline="-25000">
                <a:latin typeface="Arial" pitchFamily="34" charset="0"/>
                <a:ea typeface="ＭＳ Ｐゴシック" pitchFamily="34" charset="-128"/>
              </a:rPr>
              <a:t>N</a:t>
            </a: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:</a:t>
            </a:r>
          </a:p>
        </p:txBody>
      </p:sp>
      <p:sp>
        <p:nvSpPr>
          <p:cNvPr id="1049029" name="TextBox 1049028"/>
          <p:cNvSpPr txBox="1"/>
          <p:nvPr/>
        </p:nvSpPr>
        <p:spPr>
          <a:xfrm>
            <a:off x="1828800" y="5486400"/>
            <a:ext cx="904875" cy="40005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 b="1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400" b="1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rPr>
              <a:t>, X</a:t>
            </a:r>
            <a:r>
              <a:rPr lang="en-US" altLang="en-US" sz="1400" b="1" baseline="-25000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rPr>
              <a:t>0 </a:t>
            </a:r>
            <a:r>
              <a:rPr lang="en-US" altLang="en-US" sz="1400" b="1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rPr>
              <a:t>/ X</a:t>
            </a:r>
            <a:r>
              <a:rPr lang="en-US" altLang="en-US" sz="1400" b="1" baseline="-25000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rPr>
              <a:t>0</a:t>
            </a:r>
          </a:p>
        </p:txBody>
      </p:sp>
      <p:sp>
        <p:nvSpPr>
          <p:cNvPr id="1049030" name="TextBox 1049029"/>
          <p:cNvSpPr txBox="1"/>
          <p:nvPr/>
        </p:nvSpPr>
        <p:spPr>
          <a:xfrm>
            <a:off x="0" y="0"/>
            <a:ext cx="6877050" cy="40005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 i="1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</a:rPr>
              <a:t>How to convert an empty stack PDA into a final state PDA?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49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0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490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0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490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049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028" grpId="0"/>
      <p:bldP spid="10490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7" name="Title 1049036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pitchFamily="34" charset="0"/>
                <a:sym typeface="Arial" pitchFamily="34" charset="0"/>
              </a:defRPr>
            </a:lvl1pPr>
          </a:lstStyle>
          <a:p>
            <a:pPr lvl="0" eaLnBrk="1" latinLnBrk="1" hangingPunct="1"/>
            <a:r>
              <a:rPr lang="en-US" altLang="en-US" sz="3400"/>
              <a:t>Example: Matching parenthesis “(” “)”</a:t>
            </a:r>
          </a:p>
        </p:txBody>
      </p:sp>
      <p:sp>
        <p:nvSpPr>
          <p:cNvPr id="1049038" name="TextBox 1049037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20</a:t>
            </a:fld>
            <a:endParaRPr lang="en-US" altLang="en-US" sz="1400">
              <a:ea typeface="ＭＳ Ｐゴシック" pitchFamily="34" charset="-128"/>
            </a:endParaRPr>
          </a:p>
        </p:txBody>
      </p:sp>
      <p:sp>
        <p:nvSpPr>
          <p:cNvPr id="1049039" name="Straight Connector 1049038"/>
          <p:cNvSpPr/>
          <p:nvPr/>
        </p:nvSpPr>
        <p:spPr>
          <a:xfrm>
            <a:off x="4267200" y="1981200"/>
            <a:ext cx="0" cy="464820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dash"/>
            <a:round/>
          </a:ln>
        </p:spPr>
      </p:sp>
      <p:sp>
        <p:nvSpPr>
          <p:cNvPr id="1049040" name="TextBox 1049039"/>
          <p:cNvSpPr txBox="1"/>
          <p:nvPr/>
        </p:nvSpPr>
        <p:spPr>
          <a:xfrm>
            <a:off x="669925" y="2147887"/>
            <a:ext cx="2735580" cy="15138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P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N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:	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( {q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}, {(,)}, {Z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,Z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1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}, </a:t>
            </a:r>
            <a:r>
              <a:rPr lang="el-GR" altLang="en-US" sz="1400">
                <a:latin typeface="Arial" pitchFamily="34" charset="0"/>
                <a:ea typeface="ＭＳ Ｐゴシック" pitchFamily="34" charset="-128"/>
              </a:rPr>
              <a:t>δ</a:t>
            </a:r>
            <a:r>
              <a:rPr lang="el-GR" altLang="en-US" sz="1400" baseline="-25000">
                <a:latin typeface="Arial" pitchFamily="34" charset="0"/>
                <a:ea typeface="ＭＳ Ｐゴシック" pitchFamily="34" charset="-128"/>
              </a:rPr>
              <a:t>N</a:t>
            </a:r>
            <a:r>
              <a:rPr lang="el-GR" altLang="en-US" sz="1400">
                <a:latin typeface="Arial" pitchFamily="34" charset="0"/>
                <a:ea typeface="ＭＳ Ｐゴシック" pitchFamily="34" charset="-128"/>
              </a:rPr>
              <a:t>, q</a:t>
            </a:r>
            <a:r>
              <a:rPr lang="el-GR" altLang="en-US" sz="14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latin typeface="Arial" pitchFamily="34" charset="0"/>
                <a:ea typeface="ＭＳ Ｐゴシック" pitchFamily="34" charset="-128"/>
              </a:rPr>
              <a:t>, Z</a:t>
            </a:r>
            <a:r>
              <a:rPr lang="el-GR" altLang="en-US" sz="1400" baseline="-25000">
                <a:latin typeface="Arial" pitchFamily="34" charset="0"/>
                <a:ea typeface="ＭＳ Ｐゴシック" pitchFamily="34" charset="-128"/>
              </a:rPr>
              <a:t>0 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)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l-GR" altLang="en-US" sz="1400">
              <a:solidFill>
                <a:schemeClr val="lt2"/>
              </a:solidFill>
              <a:latin typeface="Arial" pitchFamily="34" charset="0"/>
              <a:ea typeface="ＭＳ Ｐゴシック" pitchFamily="34" charset="-128"/>
            </a:endParaRP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δ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N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:	δ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N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(q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,(,Z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) = { (q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,Z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1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Z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) }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	δ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N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(q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,(,Z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1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) = { (q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, Z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1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Z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1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) }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	δ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N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(q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,),Z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1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) = { (q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, </a:t>
            </a:r>
            <a:r>
              <a:rPr lang="en-US" altLang="en-US" sz="2000">
                <a:solidFill>
                  <a:schemeClr val="folHlink"/>
                </a:solidFill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) }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	δ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N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(q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, </a:t>
            </a:r>
            <a:r>
              <a:rPr lang="en-US" altLang="en-US" sz="2000">
                <a:solidFill>
                  <a:schemeClr val="folHlink"/>
                </a:solidFill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,Z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) = { (q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, </a:t>
            </a:r>
            <a:r>
              <a:rPr lang="en-US" altLang="en-US" sz="2000">
                <a:solidFill>
                  <a:schemeClr val="folHlink"/>
                </a:solidFill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) }</a:t>
            </a:r>
          </a:p>
        </p:txBody>
      </p:sp>
      <p:grpSp>
        <p:nvGrpSpPr>
          <p:cNvPr id="134" name="Group 133"/>
          <p:cNvGrpSpPr/>
          <p:nvPr/>
        </p:nvGrpSpPr>
        <p:grpSpPr>
          <a:xfrm>
            <a:off x="1524000" y="4130675"/>
            <a:ext cx="1493837" cy="1660525"/>
            <a:chOff x="960" y="2602"/>
            <a:chExt cx="941" cy="1046"/>
          </a:xfrm>
        </p:grpSpPr>
        <p:sp>
          <p:nvSpPr>
            <p:cNvPr id="1049041" name="Oval 1049040"/>
            <p:cNvSpPr/>
            <p:nvPr/>
          </p:nvSpPr>
          <p:spPr>
            <a:xfrm>
              <a:off x="1474" y="3408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  <p:txBody>
            <a:bodyPr vert="horz" wrap="none" lIns="91440" tIns="45720" rIns="91440" bIns="45720" anchor="ctr"/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 algn="ctr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q</a:t>
              </a:r>
              <a:r>
                <a:rPr lang="en-US" altLang="en-US" sz="1200" baseline="-25000">
                  <a:latin typeface="Arial" pitchFamily="34" charset="0"/>
                  <a:ea typeface="ＭＳ Ｐゴシック" pitchFamily="34" charset="-128"/>
                </a:rPr>
                <a:t>0</a:t>
              </a:r>
            </a:p>
          </p:txBody>
        </p:sp>
        <p:sp>
          <p:nvSpPr>
            <p:cNvPr id="1049042" name="Straight Connector 1049041"/>
            <p:cNvSpPr/>
            <p:nvPr/>
          </p:nvSpPr>
          <p:spPr>
            <a:xfrm>
              <a:off x="1138" y="3504"/>
              <a:ext cx="336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triangle" w="med" len="med"/>
            </a:ln>
          </p:spPr>
        </p:sp>
        <p:sp>
          <p:nvSpPr>
            <p:cNvPr id="1049043" name="Freeform 1049042"/>
            <p:cNvSpPr/>
            <p:nvPr/>
          </p:nvSpPr>
          <p:spPr bwMode="auto">
            <a:xfrm>
              <a:off x="1362" y="3168"/>
              <a:ext cx="424" cy="288"/>
            </a:xfrm>
            <a:custGeom>
              <a:avLst/>
              <a:gdLst>
                <a:gd name="l" fmla="*/ 0 w 424"/>
                <a:gd name="t" fmla="*/ 0 h 288"/>
                <a:gd name="r" fmla="*/ 424 w 424"/>
                <a:gd name="b" fmla="*/ 288 h 288"/>
              </a:gdLst>
              <a:ahLst/>
              <a:cxnLst/>
              <a:rect l="l" t="t" r="r" b="b"/>
              <a:pathLst>
                <a:path w="424" h="288">
                  <a:moveTo>
                    <a:pt x="112" y="288"/>
                  </a:moveTo>
                  <a:cubicBezTo>
                    <a:pt x="56" y="240"/>
                    <a:pt x="0" y="192"/>
                    <a:pt x="16" y="144"/>
                  </a:cubicBezTo>
                  <a:cubicBezTo>
                    <a:pt x="32" y="96"/>
                    <a:pt x="144" y="0"/>
                    <a:pt x="208" y="0"/>
                  </a:cubicBezTo>
                  <a:cubicBezTo>
                    <a:pt x="272" y="0"/>
                    <a:pt x="376" y="96"/>
                    <a:pt x="400" y="144"/>
                  </a:cubicBezTo>
                  <a:cubicBezTo>
                    <a:pt x="424" y="192"/>
                    <a:pt x="388" y="240"/>
                    <a:pt x="352" y="288"/>
                  </a:cubicBezTo>
                </a:path>
              </a:pathLst>
            </a:cu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arrow" w="med" len="med"/>
            </a:ln>
          </p:spPr>
        </p:sp>
        <p:sp>
          <p:nvSpPr>
            <p:cNvPr id="1049044" name="TextBox 1049043"/>
            <p:cNvSpPr txBox="1"/>
            <p:nvPr/>
          </p:nvSpPr>
          <p:spPr>
            <a:xfrm>
              <a:off x="960" y="3288"/>
              <a:ext cx="303" cy="17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start</a:t>
              </a:r>
            </a:p>
          </p:txBody>
        </p:sp>
        <p:sp>
          <p:nvSpPr>
            <p:cNvPr id="1049045" name="TextBox 1049044"/>
            <p:cNvSpPr txBox="1"/>
            <p:nvPr/>
          </p:nvSpPr>
          <p:spPr>
            <a:xfrm>
              <a:off x="1392" y="2602"/>
              <a:ext cx="509" cy="52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(,Z</a:t>
              </a:r>
              <a:r>
                <a:rPr lang="en-US" altLang="en-US" sz="1200" baseline="-25000">
                  <a:latin typeface="Arial" pitchFamily="34" charset="0"/>
                  <a:ea typeface="ＭＳ Ｐゴシック" pitchFamily="34" charset="-128"/>
                </a:rPr>
                <a:t>0 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/Z</a:t>
              </a:r>
              <a:r>
                <a:rPr lang="en-US" altLang="en-US" sz="1200" baseline="-25000">
                  <a:latin typeface="Arial" pitchFamily="34" charset="0"/>
                  <a:ea typeface="ＭＳ Ｐゴシック" pitchFamily="34" charset="-128"/>
                </a:rPr>
                <a:t>1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Z</a:t>
              </a:r>
              <a:r>
                <a:rPr lang="en-US" altLang="en-US" sz="1200" baseline="-25000">
                  <a:latin typeface="Arial" pitchFamily="34" charset="0"/>
                  <a:ea typeface="ＭＳ Ｐゴシック" pitchFamily="34" charset="-128"/>
                </a:rPr>
                <a:t>0</a:t>
              </a:r>
            </a:p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(,Z</a:t>
              </a:r>
              <a:r>
                <a:rPr lang="en-US" altLang="en-US" sz="1200" baseline="-25000">
                  <a:latin typeface="Arial" pitchFamily="34" charset="0"/>
                  <a:ea typeface="ＭＳ Ｐゴシック" pitchFamily="34" charset="-128"/>
                </a:rPr>
                <a:t>1 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/Z</a:t>
              </a:r>
              <a:r>
                <a:rPr lang="en-US" altLang="en-US" sz="1200" baseline="-25000">
                  <a:latin typeface="Arial" pitchFamily="34" charset="0"/>
                  <a:ea typeface="ＭＳ Ｐゴシック" pitchFamily="34" charset="-128"/>
                </a:rPr>
                <a:t>1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Z</a:t>
              </a:r>
              <a:r>
                <a:rPr lang="en-US" altLang="en-US" sz="1200" baseline="-25000">
                  <a:latin typeface="Arial" pitchFamily="34" charset="0"/>
                  <a:ea typeface="ＭＳ Ｐゴシック" pitchFamily="34" charset="-128"/>
                </a:rPr>
                <a:t>1</a:t>
              </a:r>
            </a:p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),Z</a:t>
              </a:r>
              <a:r>
                <a:rPr lang="en-US" altLang="en-US" sz="1200" baseline="-25000">
                  <a:latin typeface="Arial" pitchFamily="34" charset="0"/>
                  <a:ea typeface="ＭＳ Ｐゴシック" pitchFamily="34" charset="-128"/>
                </a:rPr>
                <a:t>1 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/ 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</a:t>
              </a:r>
            </a:p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200"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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,Z</a:t>
              </a:r>
              <a:r>
                <a:rPr lang="en-US" altLang="en-US" sz="1200" baseline="-25000">
                  <a:latin typeface="Arial" pitchFamily="34" charset="0"/>
                  <a:ea typeface="ＭＳ Ｐゴシック" pitchFamily="34" charset="-128"/>
                </a:rPr>
                <a:t>0 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/ 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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 </a:t>
              </a:r>
            </a:p>
          </p:txBody>
        </p:sp>
      </p:grpSp>
      <p:grpSp>
        <p:nvGrpSpPr>
          <p:cNvPr id="135" name="Group 134"/>
          <p:cNvGrpSpPr/>
          <p:nvPr/>
        </p:nvGrpSpPr>
        <p:grpSpPr>
          <a:xfrm>
            <a:off x="5791200" y="4191000"/>
            <a:ext cx="1382712" cy="1660525"/>
            <a:chOff x="3648" y="2640"/>
            <a:chExt cx="871" cy="1046"/>
          </a:xfrm>
        </p:grpSpPr>
        <p:sp>
          <p:nvSpPr>
            <p:cNvPr id="1049046" name="Oval 1049045"/>
            <p:cNvSpPr/>
            <p:nvPr/>
          </p:nvSpPr>
          <p:spPr>
            <a:xfrm>
              <a:off x="4110" y="3446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  <p:txBody>
            <a:bodyPr vert="horz" wrap="none" lIns="91440" tIns="45720" rIns="91440" bIns="45720" anchor="ctr"/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 algn="ctr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q</a:t>
              </a:r>
              <a:r>
                <a:rPr lang="en-US" altLang="en-US" sz="1200" baseline="-25000">
                  <a:latin typeface="Arial" pitchFamily="34" charset="0"/>
                  <a:ea typeface="ＭＳ Ｐゴシック" pitchFamily="34" charset="-128"/>
                </a:rPr>
                <a:t>0</a:t>
              </a:r>
            </a:p>
          </p:txBody>
        </p:sp>
        <p:sp>
          <p:nvSpPr>
            <p:cNvPr id="1049047" name="Straight Connector 1049046"/>
            <p:cNvSpPr/>
            <p:nvPr/>
          </p:nvSpPr>
          <p:spPr>
            <a:xfrm flipV="1">
              <a:off x="3648" y="3542"/>
              <a:ext cx="462" cy="1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triangle" w="med" len="med"/>
            </a:ln>
          </p:spPr>
        </p:sp>
        <p:sp>
          <p:nvSpPr>
            <p:cNvPr id="1049048" name="Freeform 1049047"/>
            <p:cNvSpPr/>
            <p:nvPr/>
          </p:nvSpPr>
          <p:spPr bwMode="auto">
            <a:xfrm>
              <a:off x="3998" y="3206"/>
              <a:ext cx="424" cy="288"/>
            </a:xfrm>
            <a:custGeom>
              <a:avLst/>
              <a:gdLst>
                <a:gd name="l" fmla="*/ 0 w 424"/>
                <a:gd name="t" fmla="*/ 0 h 288"/>
                <a:gd name="r" fmla="*/ 424 w 424"/>
                <a:gd name="b" fmla="*/ 288 h 288"/>
              </a:gdLst>
              <a:ahLst/>
              <a:cxnLst/>
              <a:rect l="l" t="t" r="r" b="b"/>
              <a:pathLst>
                <a:path w="424" h="288">
                  <a:moveTo>
                    <a:pt x="112" y="288"/>
                  </a:moveTo>
                  <a:cubicBezTo>
                    <a:pt x="56" y="240"/>
                    <a:pt x="0" y="192"/>
                    <a:pt x="16" y="144"/>
                  </a:cubicBezTo>
                  <a:cubicBezTo>
                    <a:pt x="32" y="96"/>
                    <a:pt x="144" y="0"/>
                    <a:pt x="208" y="0"/>
                  </a:cubicBezTo>
                  <a:cubicBezTo>
                    <a:pt x="272" y="0"/>
                    <a:pt x="376" y="96"/>
                    <a:pt x="400" y="144"/>
                  </a:cubicBezTo>
                  <a:cubicBezTo>
                    <a:pt x="424" y="192"/>
                    <a:pt x="388" y="240"/>
                    <a:pt x="352" y="288"/>
                  </a:cubicBezTo>
                </a:path>
              </a:pathLst>
            </a:cu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arrow" w="med" len="med"/>
            </a:ln>
          </p:spPr>
        </p:sp>
        <p:sp>
          <p:nvSpPr>
            <p:cNvPr id="1049049" name="TextBox 1049048"/>
            <p:cNvSpPr txBox="1"/>
            <p:nvPr/>
          </p:nvSpPr>
          <p:spPr>
            <a:xfrm>
              <a:off x="4028" y="2640"/>
              <a:ext cx="491" cy="52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(,Z</a:t>
              </a:r>
              <a:r>
                <a:rPr lang="en-US" altLang="en-US" sz="1200" baseline="-25000">
                  <a:latin typeface="Arial" pitchFamily="34" charset="0"/>
                  <a:ea typeface="ＭＳ Ｐゴシック" pitchFamily="34" charset="-128"/>
                </a:rPr>
                <a:t>0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/Z</a:t>
              </a:r>
              <a:r>
                <a:rPr lang="en-US" altLang="en-US" sz="1200" baseline="-25000">
                  <a:latin typeface="Arial" pitchFamily="34" charset="0"/>
                  <a:ea typeface="ＭＳ Ｐゴシック" pitchFamily="34" charset="-128"/>
                </a:rPr>
                <a:t>1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Z</a:t>
              </a:r>
              <a:r>
                <a:rPr lang="en-US" altLang="en-US" sz="1200" baseline="-25000">
                  <a:latin typeface="Arial" pitchFamily="34" charset="0"/>
                  <a:ea typeface="ＭＳ Ｐゴシック" pitchFamily="34" charset="-128"/>
                </a:rPr>
                <a:t>0</a:t>
              </a:r>
            </a:p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(,Z</a:t>
              </a:r>
              <a:r>
                <a:rPr lang="en-US" altLang="en-US" sz="1200" baseline="-25000">
                  <a:latin typeface="Arial" pitchFamily="34" charset="0"/>
                  <a:ea typeface="ＭＳ Ｐゴシック" pitchFamily="34" charset="-128"/>
                </a:rPr>
                <a:t>1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/Z</a:t>
              </a:r>
              <a:r>
                <a:rPr lang="en-US" altLang="en-US" sz="1200" baseline="-25000">
                  <a:latin typeface="Arial" pitchFamily="34" charset="0"/>
                  <a:ea typeface="ＭＳ Ｐゴシック" pitchFamily="34" charset="-128"/>
                </a:rPr>
                <a:t>1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Z</a:t>
              </a:r>
              <a:r>
                <a:rPr lang="en-US" altLang="en-US" sz="1200" baseline="-25000">
                  <a:latin typeface="Arial" pitchFamily="34" charset="0"/>
                  <a:ea typeface="ＭＳ Ｐゴシック" pitchFamily="34" charset="-128"/>
                </a:rPr>
                <a:t>1</a:t>
              </a:r>
            </a:p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),Z</a:t>
              </a:r>
              <a:r>
                <a:rPr lang="en-US" altLang="en-US" sz="1200" baseline="-25000">
                  <a:latin typeface="Arial" pitchFamily="34" charset="0"/>
                  <a:ea typeface="ＭＳ Ｐゴシック" pitchFamily="34" charset="-128"/>
                </a:rPr>
                <a:t>1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/ 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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 </a:t>
              </a:r>
            </a:p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200"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 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,Z</a:t>
              </a:r>
              <a:r>
                <a:rPr lang="en-US" altLang="en-US" sz="1200" baseline="-25000">
                  <a:latin typeface="Arial" pitchFamily="34" charset="0"/>
                  <a:ea typeface="ＭＳ Ｐゴシック" pitchFamily="34" charset="-128"/>
                </a:rPr>
                <a:t>0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/ 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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 </a:t>
              </a:r>
            </a:p>
          </p:txBody>
        </p:sp>
      </p:grpSp>
      <p:grpSp>
        <p:nvGrpSpPr>
          <p:cNvPr id="136" name="Group 135"/>
          <p:cNvGrpSpPr/>
          <p:nvPr/>
        </p:nvGrpSpPr>
        <p:grpSpPr>
          <a:xfrm>
            <a:off x="4648200" y="5265737"/>
            <a:ext cx="3657600" cy="677862"/>
            <a:chOff x="2928" y="3317"/>
            <a:chExt cx="2304" cy="427"/>
          </a:xfrm>
        </p:grpSpPr>
        <p:sp>
          <p:nvSpPr>
            <p:cNvPr id="1049050" name="TextBox 1049049"/>
            <p:cNvSpPr txBox="1"/>
            <p:nvPr/>
          </p:nvSpPr>
          <p:spPr>
            <a:xfrm>
              <a:off x="2928" y="3326"/>
              <a:ext cx="325" cy="17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200" b="1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start</a:t>
              </a:r>
            </a:p>
          </p:txBody>
        </p:sp>
        <p:sp>
          <p:nvSpPr>
            <p:cNvPr id="1049051" name="Oval 1049050"/>
            <p:cNvSpPr/>
            <p:nvPr/>
          </p:nvSpPr>
          <p:spPr>
            <a:xfrm>
              <a:off x="3408" y="3456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  <p:txBody>
            <a:bodyPr vert="horz" wrap="none" lIns="91440" tIns="45720" rIns="91440" bIns="45720" anchor="ctr"/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 algn="ctr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400">
                  <a:latin typeface="Arial" pitchFamily="34" charset="0"/>
                  <a:ea typeface="ＭＳ Ｐゴシック" pitchFamily="34" charset="-128"/>
                </a:rPr>
                <a:t>p</a:t>
              </a:r>
              <a:r>
                <a:rPr lang="en-US" altLang="en-US" sz="1400" baseline="-25000">
                  <a:latin typeface="Arial" pitchFamily="34" charset="0"/>
                  <a:ea typeface="ＭＳ Ｐゴシック" pitchFamily="34" charset="-128"/>
                </a:rPr>
                <a:t>0</a:t>
              </a:r>
            </a:p>
          </p:txBody>
        </p:sp>
        <p:sp>
          <p:nvSpPr>
            <p:cNvPr id="1049052" name="Straight Connector 1049051"/>
            <p:cNvSpPr/>
            <p:nvPr/>
          </p:nvSpPr>
          <p:spPr>
            <a:xfrm>
              <a:off x="3072" y="3552"/>
              <a:ext cx="336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triangle" w="med" len="med"/>
            </a:ln>
          </p:spPr>
        </p:sp>
        <p:sp>
          <p:nvSpPr>
            <p:cNvPr id="1049053" name="Straight Connector 1049052"/>
            <p:cNvSpPr/>
            <p:nvPr/>
          </p:nvSpPr>
          <p:spPr>
            <a:xfrm flipV="1">
              <a:off x="4338" y="3552"/>
              <a:ext cx="558" cy="1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triangle" w="med" len="med"/>
            </a:ln>
          </p:spPr>
        </p:sp>
        <p:sp>
          <p:nvSpPr>
            <p:cNvPr id="1049054" name="Oval 1049053"/>
            <p:cNvSpPr/>
            <p:nvPr/>
          </p:nvSpPr>
          <p:spPr>
            <a:xfrm>
              <a:off x="4896" y="3408"/>
              <a:ext cx="336" cy="336"/>
            </a:xfrm>
            <a:prstGeom prst="ellips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  <p:txBody>
            <a:bodyPr vert="horz" wrap="none" lIns="91440" tIns="45720" rIns="91440" bIns="45720" anchor="ctr"/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endParaRPr lang="en-US" altLang="en-US" sz="2000"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049055" name="Oval 1049054"/>
            <p:cNvSpPr/>
            <p:nvPr/>
          </p:nvSpPr>
          <p:spPr>
            <a:xfrm>
              <a:off x="4944" y="3456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  <p:txBody>
            <a:bodyPr vert="horz" wrap="none" lIns="91440" tIns="45720" rIns="91440" bIns="45720" anchor="ctr"/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 algn="ctr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400">
                  <a:latin typeface="Arial" pitchFamily="34" charset="0"/>
                  <a:ea typeface="ＭＳ Ｐゴシック" pitchFamily="34" charset="-128"/>
                </a:rPr>
                <a:t>p</a:t>
              </a:r>
              <a:r>
                <a:rPr lang="en-US" altLang="en-US" sz="1400" baseline="-25000">
                  <a:latin typeface="Arial" pitchFamily="34" charset="0"/>
                  <a:ea typeface="ＭＳ Ｐゴシック" pitchFamily="34" charset="-128"/>
                </a:rPr>
                <a:t>f</a:t>
              </a:r>
            </a:p>
          </p:txBody>
        </p:sp>
        <p:sp>
          <p:nvSpPr>
            <p:cNvPr id="1049056" name="TextBox 1049055"/>
            <p:cNvSpPr txBox="1"/>
            <p:nvPr/>
          </p:nvSpPr>
          <p:spPr>
            <a:xfrm>
              <a:off x="3600" y="3336"/>
              <a:ext cx="539" cy="25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2000" b="1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</a:t>
              </a:r>
              <a:r>
                <a:rPr lang="en-US" altLang="en-US" sz="1200" b="1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,X</a:t>
              </a:r>
              <a:r>
                <a:rPr lang="en-US" altLang="en-US" sz="1200" b="1" baseline="-25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0</a:t>
              </a:r>
              <a:r>
                <a:rPr lang="en-US" altLang="en-US" sz="1200" b="1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/Z</a:t>
              </a:r>
              <a:r>
                <a:rPr lang="en-US" altLang="en-US" sz="1200" b="1" baseline="-25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0</a:t>
              </a:r>
              <a:r>
                <a:rPr lang="en-US" altLang="en-US" sz="1200" b="1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X</a:t>
              </a:r>
              <a:r>
                <a:rPr lang="en-US" altLang="en-US" sz="1200" b="1" baseline="-25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0</a:t>
              </a:r>
            </a:p>
          </p:txBody>
        </p:sp>
        <p:sp>
          <p:nvSpPr>
            <p:cNvPr id="1049057" name="TextBox 1049056"/>
            <p:cNvSpPr txBox="1"/>
            <p:nvPr/>
          </p:nvSpPr>
          <p:spPr>
            <a:xfrm>
              <a:off x="4424" y="3317"/>
              <a:ext cx="476" cy="25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2000" b="1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</a:t>
              </a:r>
              <a:r>
                <a:rPr lang="en-US" altLang="en-US" sz="1200" b="1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,X</a:t>
              </a:r>
              <a:r>
                <a:rPr lang="en-US" altLang="en-US" sz="1200" b="1" baseline="-25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0</a:t>
              </a:r>
              <a:r>
                <a:rPr lang="en-US" altLang="en-US" sz="1200" b="1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/ X</a:t>
              </a:r>
              <a:r>
                <a:rPr lang="en-US" altLang="en-US" sz="1200" b="1" baseline="-25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0 </a:t>
              </a:r>
              <a:r>
                <a:rPr lang="en-US" altLang="en-US" sz="1200" b="1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 </a:t>
              </a:r>
            </a:p>
          </p:txBody>
        </p:sp>
      </p:grpSp>
      <p:sp>
        <p:nvSpPr>
          <p:cNvPr id="1049058" name="TextBox 1049057"/>
          <p:cNvSpPr txBox="1"/>
          <p:nvPr/>
        </p:nvSpPr>
        <p:spPr>
          <a:xfrm>
            <a:off x="4572000" y="2133600"/>
            <a:ext cx="4267200" cy="221234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P</a:t>
            </a:r>
            <a:r>
              <a:rPr lang="en-US" altLang="en-US" sz="1400" baseline="-25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f</a:t>
            </a:r>
            <a:r>
              <a:rPr lang="en-US" altLang="en-US" sz="14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: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	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( {p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,q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0 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,p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f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}, {(,)}, {X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,Z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,Z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1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}, </a:t>
            </a:r>
            <a:r>
              <a:rPr lang="el-GR" altLang="en-US" sz="1400">
                <a:latin typeface="Arial" pitchFamily="34" charset="0"/>
                <a:ea typeface="ＭＳ Ｐゴシック" pitchFamily="34" charset="-128"/>
              </a:rPr>
              <a:t>δ</a:t>
            </a:r>
            <a:r>
              <a:rPr lang="el-GR" altLang="en-US" sz="1400" baseline="-25000">
                <a:latin typeface="Arial" pitchFamily="34" charset="0"/>
                <a:ea typeface="ＭＳ Ｐゴシック" pitchFamily="34" charset="-128"/>
              </a:rPr>
              <a:t>f</a:t>
            </a:r>
            <a:r>
              <a:rPr lang="el-GR" altLang="en-US" sz="1400">
                <a:latin typeface="Arial" pitchFamily="34" charset="0"/>
                <a:ea typeface="ＭＳ Ｐゴシック" pitchFamily="34" charset="-128"/>
              </a:rPr>
              <a:t>, p</a:t>
            </a:r>
            <a:r>
              <a:rPr lang="el-GR" altLang="en-US" sz="14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latin typeface="Arial" pitchFamily="34" charset="0"/>
                <a:ea typeface="ＭＳ Ｐゴシック" pitchFamily="34" charset="-128"/>
              </a:rPr>
              <a:t>, X</a:t>
            </a:r>
            <a:r>
              <a:rPr lang="el-GR" altLang="en-US" sz="1400" baseline="-25000">
                <a:latin typeface="Arial" pitchFamily="34" charset="0"/>
                <a:ea typeface="ＭＳ Ｐゴシック" pitchFamily="34" charset="-128"/>
              </a:rPr>
              <a:t>0 , </a:t>
            </a:r>
            <a:r>
              <a:rPr lang="el-GR" altLang="en-US" sz="1400">
                <a:latin typeface="Arial" pitchFamily="34" charset="0"/>
                <a:ea typeface="ＭＳ Ｐゴシック" pitchFamily="34" charset="-128"/>
              </a:rPr>
              <a:t>p</a:t>
            </a:r>
            <a:r>
              <a:rPr lang="el-GR" altLang="en-US" sz="1400" baseline="-25000">
                <a:latin typeface="Arial" pitchFamily="34" charset="0"/>
                <a:ea typeface="ＭＳ Ｐゴシック" pitchFamily="34" charset="-128"/>
              </a:rPr>
              <a:t>f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)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l-GR" altLang="en-US" sz="1400">
              <a:solidFill>
                <a:schemeClr val="lt2"/>
              </a:solidFill>
              <a:latin typeface="Arial" pitchFamily="34" charset="0"/>
              <a:ea typeface="ＭＳ Ｐゴシック" pitchFamily="34" charset="-128"/>
            </a:endParaRP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l-GR" altLang="en-US" sz="14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δ</a:t>
            </a:r>
            <a:r>
              <a:rPr lang="el-GR" altLang="en-US" sz="1400" baseline="-25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f</a:t>
            </a:r>
            <a:r>
              <a:rPr lang="el-GR" altLang="en-US" sz="14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: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	</a:t>
            </a:r>
            <a:r>
              <a:rPr lang="el-GR" altLang="en-US" sz="14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δ</a:t>
            </a:r>
            <a:r>
              <a:rPr lang="el-GR" altLang="en-US" sz="1400" baseline="-25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f</a:t>
            </a:r>
            <a:r>
              <a:rPr lang="el-GR" altLang="en-US" sz="14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(p</a:t>
            </a:r>
            <a:r>
              <a:rPr lang="el-GR" altLang="en-US" sz="1400" baseline="-25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, </a:t>
            </a:r>
            <a:r>
              <a:rPr lang="en-US" altLang="en-US" sz="14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l-GR" altLang="en-US" sz="14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,X</a:t>
            </a:r>
            <a:r>
              <a:rPr lang="el-GR" altLang="en-US" sz="1400" baseline="-25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) = { (q</a:t>
            </a:r>
            <a:r>
              <a:rPr lang="el-GR" altLang="en-US" sz="1400" baseline="-25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,Z</a:t>
            </a:r>
            <a:r>
              <a:rPr lang="el-GR" altLang="en-US" sz="1400" baseline="-25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) }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	δ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f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(q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,(,Z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) = { (q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,Z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1 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Z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) }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	δ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f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(q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,(,Z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1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) = { (q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, Z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1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Z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1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) }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	δ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f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(q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,),Z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1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) = { (q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, </a:t>
            </a:r>
            <a:r>
              <a:rPr lang="en-US" altLang="en-US" sz="1400">
                <a:solidFill>
                  <a:schemeClr val="folHlink"/>
                </a:solidFill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) }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	δ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f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(q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, </a:t>
            </a:r>
            <a:r>
              <a:rPr lang="en-US" altLang="en-US" sz="1400">
                <a:solidFill>
                  <a:schemeClr val="folHlink"/>
                </a:solidFill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,Z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) = { (q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, </a:t>
            </a:r>
            <a:r>
              <a:rPr lang="en-US" altLang="en-US" sz="1400">
                <a:solidFill>
                  <a:schemeClr val="folHlink"/>
                </a:solidFill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) }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l-GR" altLang="en-US" sz="14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	δ</a:t>
            </a:r>
            <a:r>
              <a:rPr lang="el-GR" altLang="en-US" sz="1400" baseline="-25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f</a:t>
            </a:r>
            <a:r>
              <a:rPr lang="el-GR" altLang="en-US" sz="14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(p</a:t>
            </a:r>
            <a:r>
              <a:rPr lang="el-GR" altLang="en-US" sz="1400" baseline="-25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, </a:t>
            </a:r>
            <a:r>
              <a:rPr lang="en-US" altLang="en-US" sz="14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l-GR" altLang="en-US" sz="14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,X</a:t>
            </a:r>
            <a:r>
              <a:rPr lang="el-GR" altLang="en-US" sz="1400" baseline="-25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) = { (p</a:t>
            </a:r>
            <a:r>
              <a:rPr lang="el-GR" altLang="en-US" sz="1400" baseline="-25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f</a:t>
            </a:r>
            <a:r>
              <a:rPr lang="el-GR" altLang="en-US" sz="14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, </a:t>
            </a:r>
            <a:r>
              <a:rPr lang="en-US" altLang="en-US" sz="1400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rPr>
              <a:t>X</a:t>
            </a:r>
            <a:r>
              <a:rPr lang="en-US" altLang="en-US" sz="1400" baseline="-25000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 </a:t>
            </a:r>
            <a:r>
              <a:rPr lang="el-GR" altLang="en-US" sz="14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) }</a:t>
            </a:r>
          </a:p>
        </p:txBody>
      </p:sp>
      <p:sp>
        <p:nvSpPr>
          <p:cNvPr id="1049059" name="Right Arrow 1049058"/>
          <p:cNvSpPr/>
          <p:nvPr/>
        </p:nvSpPr>
        <p:spPr>
          <a:xfrm>
            <a:off x="3733800" y="5257800"/>
            <a:ext cx="762000" cy="457200"/>
          </a:xfrm>
          <a:prstGeom prst="rightArrow">
            <a:avLst>
              <a:gd name="adj1" fmla="val 50000"/>
              <a:gd name="adj2" fmla="val 49999"/>
            </a:avLst>
          </a:prstGeom>
          <a:solidFill>
            <a:srgbClr val="FFFF00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200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049060" name="TextBox 1049059"/>
          <p:cNvSpPr txBox="1"/>
          <p:nvPr/>
        </p:nvSpPr>
        <p:spPr>
          <a:xfrm>
            <a:off x="1219200" y="6324600"/>
            <a:ext cx="2746375" cy="40005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 u="sng">
                <a:latin typeface="Arial" pitchFamily="34" charset="0"/>
                <a:ea typeface="ＭＳ Ｐゴシック" pitchFamily="34" charset="-128"/>
              </a:rPr>
              <a:t>Accept by empty stack</a:t>
            </a:r>
          </a:p>
        </p:txBody>
      </p:sp>
      <p:sp>
        <p:nvSpPr>
          <p:cNvPr id="1049061" name="TextBox 1049060"/>
          <p:cNvSpPr txBox="1"/>
          <p:nvPr/>
        </p:nvSpPr>
        <p:spPr>
          <a:xfrm>
            <a:off x="5178425" y="6324600"/>
            <a:ext cx="2476500" cy="40005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 u="sng">
                <a:latin typeface="Arial" pitchFamily="34" charset="0"/>
                <a:ea typeface="ＭＳ Ｐゴシック" pitchFamily="34" charset="-128"/>
              </a:rPr>
              <a:t>Accept by final state</a:t>
            </a:r>
          </a:p>
        </p:txBody>
      </p:sp>
      <p:sp>
        <p:nvSpPr>
          <p:cNvPr id="1049062" name="TextBox 1049061"/>
          <p:cNvSpPr txBox="1"/>
          <p:nvPr/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1400" dirty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49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49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040" grpId="0"/>
      <p:bldP spid="1049058" grpId="0"/>
      <p:bldP spid="104905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Title 1049067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pitchFamily="34" charset="0"/>
                <a:sym typeface="Arial" pitchFamily="34" charset="0"/>
              </a:defRPr>
            </a:lvl1pPr>
          </a:lstStyle>
          <a:p>
            <a:pPr lvl="0" eaLnBrk="1" latinLnBrk="1" hangingPunct="1"/>
            <a:r>
              <a:rPr lang="en-US" altLang="en-US" sz="4000"/>
              <a:t>P</a:t>
            </a:r>
            <a:r>
              <a:rPr lang="en-US" altLang="en-US" sz="4000" baseline="-25000"/>
              <a:t>F</a:t>
            </a:r>
            <a:r>
              <a:rPr lang="en-US" altLang="en-US" sz="4000"/>
              <a:t>==&gt; P</a:t>
            </a:r>
            <a:r>
              <a:rPr lang="en-US" altLang="en-US" sz="4000" baseline="-25000"/>
              <a:t>N</a:t>
            </a:r>
            <a:r>
              <a:rPr lang="en-US" altLang="en-US" sz="4000"/>
              <a:t> construction</a:t>
            </a:r>
          </a:p>
        </p:txBody>
      </p:sp>
      <p:sp>
        <p:nvSpPr>
          <p:cNvPr id="1049069" name="Content Placeholder 1049068" descr="Rectangle: Click to edit Master text styles Second level Third level Fourth level Fifth level"/>
          <p:cNvSpPr>
            <a:spLocks noGrp="1"/>
          </p:cNvSpPr>
          <p:nvPr>
            <p:ph idx="1"/>
          </p:nvPr>
        </p:nvSpPr>
        <p:spPr>
          <a:xfrm>
            <a:off x="1182687" y="2017712"/>
            <a:ext cx="7772400" cy="247808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eaLnBrk="1" latinLnBrk="1" hangingPunct="1"/>
            <a:r>
              <a:rPr lang="en-US" altLang="en-US" sz="2000" u="sng"/>
              <a:t>Main idea:</a:t>
            </a:r>
            <a:r>
              <a:rPr lang="en-US" altLang="en-US" sz="2000"/>
              <a:t> </a:t>
            </a:r>
          </a:p>
          <a:p>
            <a:pPr lvl="1" eaLnBrk="1" latinLnBrk="1" hangingPunct="1"/>
            <a:r>
              <a:rPr lang="en-US" altLang="en-US" sz="1800"/>
              <a:t>Whenever P</a:t>
            </a:r>
            <a:r>
              <a:rPr lang="en-US" altLang="en-US" sz="1800" baseline="-25000"/>
              <a:t>F</a:t>
            </a:r>
            <a:r>
              <a:rPr lang="en-US" altLang="en-US" sz="1800"/>
              <a:t> reaches a final state, just make an </a:t>
            </a:r>
            <a:r>
              <a:rPr lang="en-US" altLang="en-US" sz="2000">
                <a:sym typeface="Symbol" pitchFamily="18" charset="2"/>
              </a:rPr>
              <a:t></a:t>
            </a:r>
            <a:r>
              <a:rPr lang="en-US" altLang="en-US" sz="1200">
                <a:ea typeface="ＭＳ Ｐゴシック" pitchFamily="34" charset="-128"/>
              </a:rPr>
              <a:t> </a:t>
            </a:r>
            <a:r>
              <a:rPr lang="en-US" altLang="en-US" sz="1800"/>
              <a:t>-transition into a new end state, clear out the stack and accept</a:t>
            </a:r>
          </a:p>
          <a:p>
            <a:pPr lvl="1" eaLnBrk="1" latinLnBrk="1" hangingPunct="1"/>
            <a:r>
              <a:rPr lang="en-US" altLang="en-US" sz="1800"/>
              <a:t>Danger: What if P</a:t>
            </a:r>
            <a:r>
              <a:rPr lang="en-US" altLang="en-US" sz="1800" baseline="-25000"/>
              <a:t>F</a:t>
            </a:r>
            <a:r>
              <a:rPr lang="en-US" altLang="en-US" sz="1800"/>
              <a:t> design is such that it clears the stack midway </a:t>
            </a:r>
            <a:r>
              <a:rPr lang="en-US" altLang="en-US" sz="1800" i="1"/>
              <a:t>without </a:t>
            </a:r>
            <a:r>
              <a:rPr lang="en-US" altLang="en-US" sz="1800"/>
              <a:t>entering a final state?</a:t>
            </a:r>
            <a:r>
              <a:t/>
            </a:r>
            <a:br/>
            <a:r>
              <a:rPr lang="en-US" altLang="en-US" sz="1800"/>
              <a:t>	 </a:t>
            </a:r>
            <a:r>
              <a:rPr lang="en-US" altLang="en-US" sz="1800">
                <a:sym typeface="Wingdings" pitchFamily="2" charset="2"/>
              </a:rPr>
              <a:t> to address this, </a:t>
            </a:r>
            <a:r>
              <a:rPr lang="en-US" altLang="en-US" sz="1800"/>
              <a:t>add a new start symbol X</a:t>
            </a:r>
            <a:r>
              <a:rPr lang="en-US" altLang="en-US" sz="1800" baseline="-25000"/>
              <a:t>0</a:t>
            </a:r>
            <a:r>
              <a:rPr lang="en-US" altLang="en-US" sz="1800"/>
              <a:t> (not in </a:t>
            </a:r>
            <a:r>
              <a:rPr lang="en-US" altLang="en-US" sz="2400">
                <a:sym typeface="Symbol" pitchFamily="18" charset="2"/>
              </a:rPr>
              <a:t></a:t>
            </a:r>
            <a:r>
              <a:rPr lang="en-US" altLang="en-US" sz="1800"/>
              <a:t> of P</a:t>
            </a:r>
            <a:r>
              <a:rPr lang="en-US" altLang="en-US" sz="1800" baseline="-25000"/>
              <a:t>F</a:t>
            </a:r>
            <a:r>
              <a:rPr lang="en-US" altLang="en-US" sz="1800"/>
              <a:t>)  </a:t>
            </a:r>
          </a:p>
          <a:p>
            <a:pPr lvl="1" eaLnBrk="1" latinLnBrk="1" hangingPunct="1">
              <a:buNone/>
            </a:pPr>
            <a:r>
              <a:rPr lang="en-US" altLang="en-US" sz="1800"/>
              <a:t> P</a:t>
            </a:r>
            <a:r>
              <a:rPr lang="en-US" altLang="en-US" sz="1800" baseline="-25000"/>
              <a:t>N</a:t>
            </a:r>
            <a:r>
              <a:rPr lang="en-US" altLang="en-US" sz="1800"/>
              <a:t> = </a:t>
            </a:r>
            <a:r>
              <a:rPr lang="en-US" altLang="en-US" sz="1800">
                <a:solidFill>
                  <a:schemeClr val="folHlink"/>
                </a:solidFill>
              </a:rPr>
              <a:t>(Q U </a:t>
            </a:r>
            <a:r>
              <a:rPr lang="en-US" altLang="en-US" sz="1800">
                <a:solidFill>
                  <a:schemeClr val="hlink"/>
                </a:solidFill>
              </a:rPr>
              <a:t>{p</a:t>
            </a:r>
            <a:r>
              <a:rPr lang="en-US" altLang="en-US" sz="1800" baseline="-25000">
                <a:solidFill>
                  <a:schemeClr val="hlink"/>
                </a:solidFill>
              </a:rPr>
              <a:t>0</a:t>
            </a:r>
            <a:r>
              <a:rPr lang="en-US" altLang="en-US" sz="1800">
                <a:solidFill>
                  <a:schemeClr val="hlink"/>
                </a:solidFill>
              </a:rPr>
              <a:t>,p</a:t>
            </a:r>
            <a:r>
              <a:rPr lang="en-US" altLang="en-US" sz="1800" baseline="-25000">
                <a:solidFill>
                  <a:schemeClr val="hlink"/>
                </a:solidFill>
              </a:rPr>
              <a:t>e</a:t>
            </a:r>
            <a:r>
              <a:rPr lang="en-US" altLang="en-US" sz="1800">
                <a:solidFill>
                  <a:schemeClr val="hlink"/>
                </a:solidFill>
              </a:rPr>
              <a:t>}</a:t>
            </a:r>
            <a:r>
              <a:rPr lang="en-US" altLang="en-US" sz="1800">
                <a:solidFill>
                  <a:schemeClr val="folHlink"/>
                </a:solidFill>
              </a:rPr>
              <a:t>, ∑, </a:t>
            </a:r>
            <a:r>
              <a:rPr lang="en-US" altLang="en-US" sz="2400">
                <a:solidFill>
                  <a:schemeClr val="folHlink"/>
                </a:solidFill>
                <a:sym typeface="Symbol" pitchFamily="18" charset="2"/>
              </a:rPr>
              <a:t></a:t>
            </a:r>
            <a:r>
              <a:rPr lang="en-US" altLang="en-US" sz="1800">
                <a:solidFill>
                  <a:schemeClr val="folHlink"/>
                </a:solidFill>
              </a:rPr>
              <a:t> U </a:t>
            </a:r>
            <a:r>
              <a:rPr lang="en-US" altLang="en-US" sz="1800">
                <a:solidFill>
                  <a:schemeClr val="hlink"/>
                </a:solidFill>
              </a:rPr>
              <a:t>{</a:t>
            </a:r>
            <a:r>
              <a:rPr lang="el-GR" altLang="en-US" sz="1800">
                <a:solidFill>
                  <a:schemeClr val="hlink"/>
                </a:solidFill>
                <a:ea typeface="Tahoma" pitchFamily="34" charset="0"/>
              </a:rPr>
              <a:t>X</a:t>
            </a:r>
            <a:r>
              <a:rPr lang="el-GR" altLang="en-US" sz="1800" baseline="-25000">
                <a:solidFill>
                  <a:schemeClr val="hlink"/>
                </a:solidFill>
                <a:ea typeface="Tahoma" pitchFamily="34" charset="0"/>
              </a:rPr>
              <a:t>0</a:t>
            </a:r>
            <a:r>
              <a:rPr lang="en-US" altLang="en-US" sz="1800">
                <a:solidFill>
                  <a:schemeClr val="hlink"/>
                </a:solidFill>
              </a:rPr>
              <a:t>}</a:t>
            </a:r>
            <a:r>
              <a:rPr lang="en-US" altLang="en-US" sz="1800">
                <a:solidFill>
                  <a:schemeClr val="folHlink"/>
                </a:solidFill>
              </a:rPr>
              <a:t>, </a:t>
            </a:r>
            <a:r>
              <a:rPr lang="el-GR" altLang="en-US" sz="1800">
                <a:solidFill>
                  <a:schemeClr val="hlink"/>
                </a:solidFill>
                <a:ea typeface="Tahoma" pitchFamily="34" charset="0"/>
              </a:rPr>
              <a:t>δ</a:t>
            </a:r>
            <a:r>
              <a:rPr lang="el-GR" altLang="en-US" sz="1800" baseline="-25000">
                <a:solidFill>
                  <a:schemeClr val="hlink"/>
                </a:solidFill>
                <a:ea typeface="Tahoma" pitchFamily="34" charset="0"/>
              </a:rPr>
              <a:t>N</a:t>
            </a:r>
            <a:r>
              <a:rPr lang="el-GR" altLang="en-US" sz="1800">
                <a:solidFill>
                  <a:schemeClr val="folHlink"/>
                </a:solidFill>
                <a:ea typeface="Tahoma" pitchFamily="34" charset="0"/>
              </a:rPr>
              <a:t>, </a:t>
            </a:r>
            <a:r>
              <a:rPr lang="el-GR" altLang="en-US" sz="1800">
                <a:solidFill>
                  <a:schemeClr val="hlink"/>
                </a:solidFill>
                <a:ea typeface="Tahoma" pitchFamily="34" charset="0"/>
              </a:rPr>
              <a:t>p</a:t>
            </a:r>
            <a:r>
              <a:rPr lang="el-GR" altLang="en-US" sz="1800" baseline="-25000">
                <a:solidFill>
                  <a:schemeClr val="hlink"/>
                </a:solidFill>
                <a:ea typeface="Tahoma" pitchFamily="34" charset="0"/>
              </a:rPr>
              <a:t>0</a:t>
            </a:r>
            <a:r>
              <a:rPr lang="el-GR" altLang="en-US" sz="1800">
                <a:solidFill>
                  <a:schemeClr val="hlink"/>
                </a:solidFill>
                <a:ea typeface="Tahoma" pitchFamily="34" charset="0"/>
              </a:rPr>
              <a:t>, X</a:t>
            </a:r>
            <a:r>
              <a:rPr lang="el-GR" altLang="en-US" sz="1800" baseline="-25000">
                <a:solidFill>
                  <a:schemeClr val="hlink"/>
                </a:solidFill>
                <a:ea typeface="Tahoma" pitchFamily="34" charset="0"/>
              </a:rPr>
              <a:t>0</a:t>
            </a:r>
            <a:r>
              <a:rPr lang="en-US" altLang="en-US" sz="1800">
                <a:solidFill>
                  <a:schemeClr val="folHlink"/>
                </a:solidFill>
              </a:rPr>
              <a:t>)</a:t>
            </a:r>
          </a:p>
        </p:txBody>
      </p:sp>
      <p:sp>
        <p:nvSpPr>
          <p:cNvPr id="1049070" name="TextBox 1049069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21</a:t>
            </a:fld>
            <a:endParaRPr lang="en-US" altLang="en-US" sz="1400">
              <a:ea typeface="ＭＳ Ｐゴシック" pitchFamily="34" charset="-128"/>
            </a:endParaRPr>
          </a:p>
        </p:txBody>
      </p:sp>
      <p:grpSp>
        <p:nvGrpSpPr>
          <p:cNvPr id="140" name="Group 139"/>
          <p:cNvGrpSpPr/>
          <p:nvPr/>
        </p:nvGrpSpPr>
        <p:grpSpPr>
          <a:xfrm>
            <a:off x="1831975" y="4908550"/>
            <a:ext cx="2136775" cy="730250"/>
            <a:chOff x="1154" y="3092"/>
            <a:chExt cx="1346" cy="460"/>
          </a:xfrm>
        </p:grpSpPr>
        <p:sp>
          <p:nvSpPr>
            <p:cNvPr id="1049071" name="Oval 1049070"/>
            <p:cNvSpPr/>
            <p:nvPr/>
          </p:nvSpPr>
          <p:spPr>
            <a:xfrm>
              <a:off x="1728" y="331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  <p:txBody>
            <a:bodyPr vert="horz" wrap="none" lIns="91440" tIns="45720" rIns="91440" bIns="45720" anchor="ctr"/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 algn="ctr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p</a:t>
              </a:r>
              <a:r>
                <a:rPr lang="en-US" altLang="en-US" sz="1600" baseline="-25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0</a:t>
              </a:r>
            </a:p>
          </p:txBody>
        </p:sp>
        <p:sp>
          <p:nvSpPr>
            <p:cNvPr id="1049072" name="Straight Connector 1049071"/>
            <p:cNvSpPr/>
            <p:nvPr/>
          </p:nvSpPr>
          <p:spPr>
            <a:xfrm>
              <a:off x="1440" y="3408"/>
              <a:ext cx="288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triangle" w="med" len="med"/>
            </a:ln>
          </p:spPr>
        </p:sp>
        <p:sp>
          <p:nvSpPr>
            <p:cNvPr id="1049073" name="TextBox 1049072"/>
            <p:cNvSpPr txBox="1"/>
            <p:nvPr/>
          </p:nvSpPr>
          <p:spPr>
            <a:xfrm>
              <a:off x="1872" y="3092"/>
              <a:ext cx="628" cy="25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2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</a:t>
              </a:r>
              <a:r>
                <a:rPr lang="en-US" altLang="en-US" sz="14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, X</a:t>
              </a:r>
              <a:r>
                <a:rPr lang="en-US" altLang="en-US" sz="1400" baseline="-25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0</a:t>
              </a:r>
              <a:r>
                <a:rPr lang="en-US" altLang="en-US" sz="14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/Z</a:t>
              </a:r>
              <a:r>
                <a:rPr lang="en-US" altLang="en-US" sz="1400" baseline="-25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0</a:t>
              </a:r>
              <a:r>
                <a:rPr lang="en-US" altLang="en-US" sz="14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X</a:t>
              </a:r>
              <a:r>
                <a:rPr lang="en-US" altLang="en-US" sz="1400" baseline="-25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0</a:t>
              </a:r>
            </a:p>
          </p:txBody>
        </p:sp>
        <p:sp>
          <p:nvSpPr>
            <p:cNvPr id="1049074" name="TextBox 1049073"/>
            <p:cNvSpPr txBox="1"/>
            <p:nvPr/>
          </p:nvSpPr>
          <p:spPr>
            <a:xfrm>
              <a:off x="1154" y="3216"/>
              <a:ext cx="356" cy="31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New </a:t>
              </a:r>
              <a:r>
                <a:t/>
              </a:r>
              <a:br/>
              <a:r>
                <a:rPr lang="en-US" altLang="en-US" sz="14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start</a:t>
              </a:r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4953000" y="4832350"/>
            <a:ext cx="1981200" cy="1311275"/>
            <a:chOff x="3120" y="3044"/>
            <a:chExt cx="1248" cy="826"/>
          </a:xfrm>
        </p:grpSpPr>
        <p:sp>
          <p:nvSpPr>
            <p:cNvPr id="1049075" name="Freeform 1049074"/>
            <p:cNvSpPr/>
            <p:nvPr/>
          </p:nvSpPr>
          <p:spPr bwMode="auto">
            <a:xfrm>
              <a:off x="3216" y="3048"/>
              <a:ext cx="1152" cy="264"/>
            </a:xfrm>
            <a:custGeom>
              <a:avLst/>
              <a:gdLst>
                <a:gd name="l" fmla="*/ 0 w 1152"/>
                <a:gd name="t" fmla="*/ 0 h 264"/>
                <a:gd name="r" fmla="*/ 1152 w 1152"/>
                <a:gd name="b" fmla="*/ 264 h 264"/>
              </a:gdLst>
              <a:ahLst/>
              <a:cxnLst/>
              <a:rect l="l" t="t" r="r" b="b"/>
              <a:pathLst>
                <a:path w="1152" h="264">
                  <a:moveTo>
                    <a:pt x="0" y="120"/>
                  </a:moveTo>
                  <a:cubicBezTo>
                    <a:pt x="144" y="60"/>
                    <a:pt x="288" y="0"/>
                    <a:pt x="480" y="24"/>
                  </a:cubicBezTo>
                  <a:cubicBezTo>
                    <a:pt x="672" y="48"/>
                    <a:pt x="912" y="156"/>
                    <a:pt x="1152" y="264"/>
                  </a:cubicBezTo>
                </a:path>
              </a:pathLst>
            </a:cu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arrow" w="med" len="med"/>
            </a:ln>
          </p:spPr>
        </p:sp>
        <p:sp>
          <p:nvSpPr>
            <p:cNvPr id="1049076" name="Freeform 1049075"/>
            <p:cNvSpPr/>
            <p:nvPr/>
          </p:nvSpPr>
          <p:spPr bwMode="auto">
            <a:xfrm>
              <a:off x="3120" y="3552"/>
              <a:ext cx="1248" cy="280"/>
            </a:xfrm>
            <a:custGeom>
              <a:avLst/>
              <a:gdLst>
                <a:gd name="l" fmla="*/ 0 w 1248"/>
                <a:gd name="t" fmla="*/ 0 h 280"/>
                <a:gd name="r" fmla="*/ 1248 w 1248"/>
                <a:gd name="b" fmla="*/ 280 h 280"/>
              </a:gdLst>
              <a:ahLst/>
              <a:cxnLst/>
              <a:rect l="l" t="t" r="r" b="b"/>
              <a:pathLst>
                <a:path w="1248" h="280">
                  <a:moveTo>
                    <a:pt x="0" y="240"/>
                  </a:moveTo>
                  <a:cubicBezTo>
                    <a:pt x="280" y="260"/>
                    <a:pt x="560" y="280"/>
                    <a:pt x="768" y="240"/>
                  </a:cubicBezTo>
                  <a:cubicBezTo>
                    <a:pt x="976" y="200"/>
                    <a:pt x="1112" y="100"/>
                    <a:pt x="1248" y="0"/>
                  </a:cubicBezTo>
                </a:path>
              </a:pathLst>
            </a:cu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arrow" w="med" len="med"/>
            </a:ln>
          </p:spPr>
        </p:sp>
        <p:sp>
          <p:nvSpPr>
            <p:cNvPr id="1049077" name="TextBox 1049076"/>
            <p:cNvSpPr txBox="1"/>
            <p:nvPr/>
          </p:nvSpPr>
          <p:spPr>
            <a:xfrm>
              <a:off x="3360" y="3044"/>
              <a:ext cx="564" cy="25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2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</a:t>
              </a:r>
              <a:r>
                <a:rPr lang="en-US" altLang="en-US" sz="14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, any/ </a:t>
              </a:r>
              <a:r>
                <a:rPr lang="en-US" altLang="en-US" sz="2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</a:t>
              </a:r>
              <a:r>
                <a:rPr lang="en-US" altLang="en-US" sz="12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 </a:t>
              </a:r>
            </a:p>
          </p:txBody>
        </p:sp>
        <p:sp>
          <p:nvSpPr>
            <p:cNvPr id="1049078" name="Freeform 1049077"/>
            <p:cNvSpPr/>
            <p:nvPr/>
          </p:nvSpPr>
          <p:spPr bwMode="auto">
            <a:xfrm>
              <a:off x="3696" y="3408"/>
              <a:ext cx="672" cy="48"/>
            </a:xfrm>
            <a:custGeom>
              <a:avLst/>
              <a:gdLst>
                <a:gd name="l" fmla="*/ 0 w 672"/>
                <a:gd name="t" fmla="*/ 0 h 48"/>
                <a:gd name="r" fmla="*/ 672 w 672"/>
                <a:gd name="b" fmla="*/ 48 h 48"/>
              </a:gdLst>
              <a:ahLst/>
              <a:cxnLst/>
              <a:rect l="l" t="t" r="r" b="b"/>
              <a:pathLst>
                <a:path w="672" h="48">
                  <a:moveTo>
                    <a:pt x="0" y="48"/>
                  </a:moveTo>
                  <a:cubicBezTo>
                    <a:pt x="280" y="28"/>
                    <a:pt x="560" y="8"/>
                    <a:pt x="672" y="0"/>
                  </a:cubicBezTo>
                </a:path>
              </a:pathLst>
            </a:cu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arrow" w="med" len="med"/>
            </a:ln>
          </p:spPr>
        </p:sp>
        <p:sp>
          <p:nvSpPr>
            <p:cNvPr id="1049079" name="TextBox 1049078"/>
            <p:cNvSpPr txBox="1"/>
            <p:nvPr/>
          </p:nvSpPr>
          <p:spPr>
            <a:xfrm>
              <a:off x="3792" y="3236"/>
              <a:ext cx="564" cy="25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2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</a:t>
              </a:r>
              <a:r>
                <a:rPr lang="en-US" altLang="en-US" sz="14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, any/ </a:t>
              </a:r>
              <a:r>
                <a:rPr lang="en-US" altLang="en-US" sz="2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</a:t>
              </a:r>
              <a:r>
                <a:rPr lang="en-US" altLang="en-US" sz="12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 </a:t>
              </a:r>
            </a:p>
          </p:txBody>
        </p:sp>
        <p:sp>
          <p:nvSpPr>
            <p:cNvPr id="1049080" name="TextBox 1049079"/>
            <p:cNvSpPr txBox="1"/>
            <p:nvPr/>
          </p:nvSpPr>
          <p:spPr>
            <a:xfrm>
              <a:off x="3456" y="3620"/>
              <a:ext cx="564" cy="25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2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</a:t>
              </a:r>
              <a:r>
                <a:rPr lang="en-US" altLang="en-US" sz="14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, any/ </a:t>
              </a:r>
              <a:r>
                <a:rPr lang="en-US" altLang="en-US" sz="2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</a:t>
              </a:r>
              <a:r>
                <a:rPr lang="en-US" altLang="en-US" sz="12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 </a:t>
              </a:r>
            </a:p>
          </p:txBody>
        </p:sp>
      </p:grpSp>
      <p:grpSp>
        <p:nvGrpSpPr>
          <p:cNvPr id="142" name="Group 141"/>
          <p:cNvGrpSpPr/>
          <p:nvPr/>
        </p:nvGrpSpPr>
        <p:grpSpPr>
          <a:xfrm>
            <a:off x="3124200" y="4953000"/>
            <a:ext cx="2819400" cy="1295400"/>
            <a:chOff x="1968" y="3120"/>
            <a:chExt cx="1776" cy="816"/>
          </a:xfrm>
        </p:grpSpPr>
        <p:grpSp>
          <p:nvGrpSpPr>
            <p:cNvPr id="143" name="Group 142"/>
            <p:cNvGrpSpPr/>
            <p:nvPr/>
          </p:nvGrpSpPr>
          <p:grpSpPr>
            <a:xfrm>
              <a:off x="1968" y="3168"/>
              <a:ext cx="1728" cy="720"/>
              <a:chOff x="1296" y="3120"/>
              <a:chExt cx="1728" cy="720"/>
            </a:xfrm>
          </p:grpSpPr>
          <p:sp>
            <p:nvSpPr>
              <p:cNvPr id="1049081" name="Oval 1049080"/>
              <p:cNvSpPr/>
              <p:nvPr/>
            </p:nvSpPr>
            <p:spPr>
              <a:xfrm>
                <a:off x="1680" y="3264"/>
                <a:ext cx="240" cy="24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1">
                    <a:alpha val="100000"/>
                  </a:schemeClr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/>
              <a:lstStyle>
                <a:lvl1pPr marL="342900" indent="-3429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10000"/>
                  <a:buFont typeface="Wingdings" pitchFamily="2" charset="2"/>
                  <a:buBlip>
                    <a:blip r:embed="rId3"/>
                  </a:buBlip>
                  <a:defRPr sz="32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1pPr>
                <a:lvl2pPr marL="742950" indent="-28575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dk1"/>
                  </a:buClr>
                  <a:buSzPct val="60000"/>
                  <a:buFont typeface="Wingdings" pitchFamily="2" charset="2"/>
                  <a:buChar char="n"/>
                  <a:defRPr sz="28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2pPr>
                <a:lvl3pPr marL="1143000" indent="-2286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95000"/>
                  <a:buFont typeface="Wingdings" pitchFamily="2" charset="2"/>
                  <a:buChar char="w"/>
                  <a:defRPr sz="24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3pPr>
                <a:lvl4pPr marL="1600200" indent="-2286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dk1"/>
                  </a:buClr>
                  <a:buSzPct val="65000"/>
                  <a:buFont typeface="Wingdings" pitchFamily="2" charset="2"/>
                  <a:buChar char="n"/>
                  <a:defRPr sz="20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4pPr>
                <a:lvl5pPr marL="2057400" indent="-2286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itchFamily="2" charset="2"/>
                  <a:buChar char="n"/>
                  <a:defRPr sz="20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5pPr>
              </a:lstStyle>
              <a:p>
                <a:pPr marL="0" lvl="0" indent="0" algn="ctr">
                  <a:spcBef>
                    <a:spcPct val="0"/>
                  </a:spcBef>
                  <a:buSzPct val="100000"/>
                  <a:buFontTx/>
                  <a:buNone/>
                </a:pPr>
                <a:r>
                  <a:rPr lang="en-US" altLang="en-US" sz="1600">
                    <a:latin typeface="Arial" pitchFamily="34" charset="0"/>
                    <a:ea typeface="ＭＳ Ｐゴシック" pitchFamily="34" charset="-128"/>
                  </a:rPr>
                  <a:t>q</a:t>
                </a:r>
                <a:r>
                  <a:rPr lang="en-US" altLang="en-US" sz="1600" baseline="-25000">
                    <a:latin typeface="Arial" pitchFamily="34" charset="0"/>
                    <a:ea typeface="ＭＳ Ｐゴシック" pitchFamily="34" charset="-128"/>
                  </a:rPr>
                  <a:t>0</a:t>
                </a:r>
              </a:p>
            </p:txBody>
          </p:sp>
          <p:sp>
            <p:nvSpPr>
              <p:cNvPr id="1049082" name="Oval 1049081"/>
              <p:cNvSpPr/>
              <p:nvPr/>
            </p:nvSpPr>
            <p:spPr>
              <a:xfrm>
                <a:off x="2352" y="3120"/>
                <a:ext cx="240" cy="24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1">
                    <a:alpha val="100000"/>
                  </a:schemeClr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/>
              <a:lstStyle>
                <a:lvl1pPr marL="342900" indent="-3429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10000"/>
                  <a:buFont typeface="Wingdings" pitchFamily="2" charset="2"/>
                  <a:buBlip>
                    <a:blip r:embed="rId3"/>
                  </a:buBlip>
                  <a:defRPr sz="32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1pPr>
                <a:lvl2pPr marL="742950" indent="-28575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dk1"/>
                  </a:buClr>
                  <a:buSzPct val="60000"/>
                  <a:buFont typeface="Wingdings" pitchFamily="2" charset="2"/>
                  <a:buChar char="n"/>
                  <a:defRPr sz="28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2pPr>
                <a:lvl3pPr marL="1143000" indent="-2286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95000"/>
                  <a:buFont typeface="Wingdings" pitchFamily="2" charset="2"/>
                  <a:buChar char="w"/>
                  <a:defRPr sz="24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3pPr>
                <a:lvl4pPr marL="1600200" indent="-2286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dk1"/>
                  </a:buClr>
                  <a:buSzPct val="65000"/>
                  <a:buFont typeface="Wingdings" pitchFamily="2" charset="2"/>
                  <a:buChar char="n"/>
                  <a:defRPr sz="20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4pPr>
                <a:lvl5pPr marL="2057400" indent="-2286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itchFamily="2" charset="2"/>
                  <a:buChar char="n"/>
                  <a:defRPr sz="20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5pPr>
              </a:lstStyle>
              <a:p>
                <a:pPr marL="0" lvl="0" indent="0" algn="ctr">
                  <a:spcBef>
                    <a:spcPct val="0"/>
                  </a:spcBef>
                  <a:buSzPct val="100000"/>
                  <a:buFontTx/>
                  <a:buNone/>
                </a:pPr>
                <a:endParaRPr lang="en-US" altLang="en-US" sz="1600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1049083" name="Oval 1049082"/>
              <p:cNvSpPr/>
              <p:nvPr/>
            </p:nvSpPr>
            <p:spPr>
              <a:xfrm>
                <a:off x="2208" y="3600"/>
                <a:ext cx="240" cy="24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1">
                    <a:alpha val="100000"/>
                  </a:schemeClr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/>
              <a:lstStyle>
                <a:lvl1pPr marL="342900" indent="-3429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10000"/>
                  <a:buFont typeface="Wingdings" pitchFamily="2" charset="2"/>
                  <a:buBlip>
                    <a:blip r:embed="rId3"/>
                  </a:buBlip>
                  <a:defRPr sz="32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1pPr>
                <a:lvl2pPr marL="742950" indent="-28575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dk1"/>
                  </a:buClr>
                  <a:buSzPct val="60000"/>
                  <a:buFont typeface="Wingdings" pitchFamily="2" charset="2"/>
                  <a:buChar char="n"/>
                  <a:defRPr sz="28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2pPr>
                <a:lvl3pPr marL="1143000" indent="-2286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95000"/>
                  <a:buFont typeface="Wingdings" pitchFamily="2" charset="2"/>
                  <a:buChar char="w"/>
                  <a:defRPr sz="24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3pPr>
                <a:lvl4pPr marL="1600200" indent="-2286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dk1"/>
                  </a:buClr>
                  <a:buSzPct val="65000"/>
                  <a:buFont typeface="Wingdings" pitchFamily="2" charset="2"/>
                  <a:buChar char="n"/>
                  <a:defRPr sz="20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4pPr>
                <a:lvl5pPr marL="2057400" indent="-2286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itchFamily="2" charset="2"/>
                  <a:buChar char="n"/>
                  <a:defRPr sz="20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5pPr>
              </a:lstStyle>
              <a:p>
                <a:pPr marL="0" lvl="0" indent="0" algn="ctr">
                  <a:spcBef>
                    <a:spcPct val="0"/>
                  </a:spcBef>
                  <a:buSzPct val="100000"/>
                  <a:buFontTx/>
                  <a:buNone/>
                </a:pPr>
                <a:endParaRPr lang="en-US" altLang="en-US" sz="1600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1049084" name="Oval 1049083"/>
              <p:cNvSpPr/>
              <p:nvPr/>
            </p:nvSpPr>
            <p:spPr>
              <a:xfrm>
                <a:off x="2784" y="3312"/>
                <a:ext cx="240" cy="24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1">
                    <a:alpha val="100000"/>
                  </a:schemeClr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/>
              <a:lstStyle>
                <a:lvl1pPr marL="342900" indent="-3429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10000"/>
                  <a:buFont typeface="Wingdings" pitchFamily="2" charset="2"/>
                  <a:buBlip>
                    <a:blip r:embed="rId3"/>
                  </a:buBlip>
                  <a:defRPr sz="32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1pPr>
                <a:lvl2pPr marL="742950" indent="-28575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dk1"/>
                  </a:buClr>
                  <a:buSzPct val="60000"/>
                  <a:buFont typeface="Wingdings" pitchFamily="2" charset="2"/>
                  <a:buChar char="n"/>
                  <a:defRPr sz="28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2pPr>
                <a:lvl3pPr marL="1143000" indent="-2286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95000"/>
                  <a:buFont typeface="Wingdings" pitchFamily="2" charset="2"/>
                  <a:buChar char="w"/>
                  <a:defRPr sz="24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3pPr>
                <a:lvl4pPr marL="1600200" indent="-2286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dk1"/>
                  </a:buClr>
                  <a:buSzPct val="65000"/>
                  <a:buFont typeface="Wingdings" pitchFamily="2" charset="2"/>
                  <a:buChar char="n"/>
                  <a:defRPr sz="20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4pPr>
                <a:lvl5pPr marL="2057400" indent="-2286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itchFamily="2" charset="2"/>
                  <a:buChar char="n"/>
                  <a:defRPr sz="20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5pPr>
              </a:lstStyle>
              <a:p>
                <a:pPr marL="0" lvl="0" indent="0" algn="ctr">
                  <a:spcBef>
                    <a:spcPct val="0"/>
                  </a:spcBef>
                  <a:buSzPct val="100000"/>
                  <a:buFontTx/>
                  <a:buNone/>
                </a:pPr>
                <a:endParaRPr lang="en-US" altLang="en-US" sz="1600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1049085" name="TextBox 1049084"/>
              <p:cNvSpPr txBox="1"/>
              <p:nvPr/>
            </p:nvSpPr>
            <p:spPr>
              <a:xfrm>
                <a:off x="2246" y="3324"/>
                <a:ext cx="220" cy="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91440" tIns="45720" rIns="91440" bIns="45720" anchor="t">
                <a:spAutoFit/>
              </a:bodyPr>
              <a:lstStyle>
                <a:lvl1pPr marL="342900" indent="-3429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10000"/>
                  <a:buFont typeface="Wingdings" pitchFamily="2" charset="2"/>
                  <a:buBlip>
                    <a:blip r:embed="rId3"/>
                  </a:buBlip>
                  <a:defRPr sz="32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1pPr>
                <a:lvl2pPr marL="742950" indent="-28575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dk1"/>
                  </a:buClr>
                  <a:buSzPct val="60000"/>
                  <a:buFont typeface="Wingdings" pitchFamily="2" charset="2"/>
                  <a:buChar char="n"/>
                  <a:defRPr sz="28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2pPr>
                <a:lvl3pPr marL="1143000" indent="-2286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95000"/>
                  <a:buFont typeface="Wingdings" pitchFamily="2" charset="2"/>
                  <a:buChar char="w"/>
                  <a:defRPr sz="24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3pPr>
                <a:lvl4pPr marL="1600200" indent="-2286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dk1"/>
                  </a:buClr>
                  <a:buSzPct val="65000"/>
                  <a:buFont typeface="Wingdings" pitchFamily="2" charset="2"/>
                  <a:buChar char="n"/>
                  <a:defRPr sz="20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4pPr>
                <a:lvl5pPr marL="2057400" indent="-2286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itchFamily="2" charset="2"/>
                  <a:buChar char="n"/>
                  <a:defRPr sz="20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SzPct val="100000"/>
                  <a:buFontTx/>
                  <a:buNone/>
                </a:pPr>
                <a:r>
                  <a:rPr lang="en-US" altLang="en-US" sz="2000">
                    <a:latin typeface="Arial" pitchFamily="34" charset="0"/>
                    <a:ea typeface="ＭＳ Ｐゴシック" pitchFamily="34" charset="-128"/>
                  </a:rPr>
                  <a:t>…</a:t>
                </a:r>
              </a:p>
            </p:txBody>
          </p:sp>
          <p:sp>
            <p:nvSpPr>
              <p:cNvPr id="1049086" name="Straight Connector 1049085"/>
              <p:cNvSpPr/>
              <p:nvPr/>
            </p:nvSpPr>
            <p:spPr>
              <a:xfrm>
                <a:off x="1296" y="3360"/>
                <a:ext cx="384" cy="0"/>
              </a:xfrm>
              <a:prstGeom prst="line">
                <a:avLst/>
              </a:prstGeom>
              <a:noFill/>
              <a:ln w="9525" cap="flat" cmpd="sng">
                <a:solidFill>
                  <a:schemeClr val="dk1">
                    <a:alpha val="100000"/>
                  </a:schemeClr>
                </a:solidFill>
                <a:prstDash val="solid"/>
                <a:round/>
                <a:tailEnd type="triangle" w="med" len="med"/>
              </a:ln>
            </p:spPr>
          </p:sp>
        </p:grpSp>
        <p:sp>
          <p:nvSpPr>
            <p:cNvPr id="1049087" name="Oval 1049086"/>
            <p:cNvSpPr/>
            <p:nvPr/>
          </p:nvSpPr>
          <p:spPr>
            <a:xfrm>
              <a:off x="2976" y="3120"/>
              <a:ext cx="336" cy="336"/>
            </a:xfrm>
            <a:prstGeom prst="ellips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  <p:txBody>
            <a:bodyPr vert="horz" wrap="none" lIns="91440" tIns="45720" rIns="91440" bIns="45720" anchor="ctr"/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endParaRPr lang="en-US" altLang="en-US" sz="2000"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049088" name="Oval 1049087"/>
            <p:cNvSpPr/>
            <p:nvPr/>
          </p:nvSpPr>
          <p:spPr>
            <a:xfrm>
              <a:off x="3408" y="3312"/>
              <a:ext cx="336" cy="336"/>
            </a:xfrm>
            <a:prstGeom prst="ellips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  <p:txBody>
            <a:bodyPr vert="horz" wrap="none" lIns="91440" tIns="45720" rIns="91440" bIns="45720" anchor="ctr"/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endParaRPr lang="en-US" altLang="en-US" sz="2000"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049089" name="Oval 1049088"/>
            <p:cNvSpPr/>
            <p:nvPr/>
          </p:nvSpPr>
          <p:spPr>
            <a:xfrm>
              <a:off x="2832" y="3600"/>
              <a:ext cx="336" cy="336"/>
            </a:xfrm>
            <a:prstGeom prst="ellips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  <p:txBody>
            <a:bodyPr vert="horz" wrap="none" lIns="91440" tIns="45720" rIns="91440" bIns="45720" anchor="ctr"/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endParaRPr lang="en-US" altLang="en-US" sz="2000">
                <a:latin typeface="Arial" pitchFamily="34" charset="0"/>
                <a:ea typeface="ＭＳ Ｐゴシック" pitchFamily="34" charset="-128"/>
              </a:endParaRP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7010400" y="4906962"/>
            <a:ext cx="1641475" cy="731837"/>
            <a:chOff x="4416" y="3091"/>
            <a:chExt cx="1034" cy="461"/>
          </a:xfrm>
        </p:grpSpPr>
        <p:sp>
          <p:nvSpPr>
            <p:cNvPr id="1049090" name="Oval 1049089"/>
            <p:cNvSpPr/>
            <p:nvPr/>
          </p:nvSpPr>
          <p:spPr>
            <a:xfrm>
              <a:off x="4416" y="331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  <p:txBody>
            <a:bodyPr vert="horz" wrap="none" lIns="91440" tIns="45720" rIns="91440" bIns="45720" anchor="ctr"/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 algn="ctr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p</a:t>
              </a:r>
              <a:r>
                <a:rPr lang="en-US" altLang="en-US" sz="1600" baseline="-25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e</a:t>
              </a:r>
            </a:p>
          </p:txBody>
        </p:sp>
        <p:grpSp>
          <p:nvGrpSpPr>
            <p:cNvPr id="145" name="Group 144"/>
            <p:cNvGrpSpPr/>
            <p:nvPr/>
          </p:nvGrpSpPr>
          <p:grpSpPr>
            <a:xfrm>
              <a:off x="4608" y="3091"/>
              <a:ext cx="842" cy="405"/>
              <a:chOff x="4608" y="3091"/>
              <a:chExt cx="842" cy="405"/>
            </a:xfrm>
          </p:grpSpPr>
          <p:sp>
            <p:nvSpPr>
              <p:cNvPr id="1049091" name="Freeform 1049090"/>
              <p:cNvSpPr/>
              <p:nvPr/>
            </p:nvSpPr>
            <p:spPr bwMode="auto">
              <a:xfrm>
                <a:off x="4608" y="3192"/>
                <a:ext cx="368" cy="304"/>
              </a:xfrm>
              <a:custGeom>
                <a:avLst/>
                <a:gdLst>
                  <a:gd name="l" fmla="*/ 0 w 368"/>
                  <a:gd name="t" fmla="*/ 0 h 304"/>
                  <a:gd name="r" fmla="*/ 368 w 368"/>
                  <a:gd name="b" fmla="*/ 304 h 304"/>
                </a:gdLst>
                <a:ahLst/>
                <a:cxnLst/>
                <a:rect l="l" t="t" r="r" b="b"/>
                <a:pathLst>
                  <a:path w="368" h="304">
                    <a:moveTo>
                      <a:pt x="0" y="120"/>
                    </a:moveTo>
                    <a:cubicBezTo>
                      <a:pt x="92" y="60"/>
                      <a:pt x="184" y="0"/>
                      <a:pt x="240" y="24"/>
                    </a:cubicBezTo>
                    <a:cubicBezTo>
                      <a:pt x="296" y="48"/>
                      <a:pt x="368" y="224"/>
                      <a:pt x="336" y="264"/>
                    </a:cubicBezTo>
                    <a:cubicBezTo>
                      <a:pt x="304" y="304"/>
                      <a:pt x="176" y="284"/>
                      <a:pt x="48" y="264"/>
                    </a:cubicBezTo>
                  </a:path>
                </a:pathLst>
              </a:custGeom>
              <a:noFill/>
              <a:ln w="9525" cap="flat" cmpd="sng">
                <a:solidFill>
                  <a:schemeClr val="dk1">
                    <a:alpha val="100000"/>
                  </a:schemeClr>
                </a:solidFill>
                <a:prstDash val="solid"/>
                <a:round/>
                <a:tailEnd type="arrow" w="med" len="med"/>
              </a:ln>
            </p:spPr>
          </p:sp>
          <p:sp>
            <p:nvSpPr>
              <p:cNvPr id="1049092" name="TextBox 1049091"/>
              <p:cNvSpPr txBox="1"/>
              <p:nvPr/>
            </p:nvSpPr>
            <p:spPr>
              <a:xfrm>
                <a:off x="4886" y="3091"/>
                <a:ext cx="564" cy="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91440" tIns="45720" rIns="91440" bIns="45720" anchor="t">
                <a:spAutoFit/>
              </a:bodyPr>
              <a:lstStyle>
                <a:lvl1pPr marL="342900" indent="-3429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10000"/>
                  <a:buFont typeface="Wingdings" pitchFamily="2" charset="2"/>
                  <a:buBlip>
                    <a:blip r:embed="rId3"/>
                  </a:buBlip>
                  <a:defRPr sz="32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1pPr>
                <a:lvl2pPr marL="742950" indent="-28575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dk1"/>
                  </a:buClr>
                  <a:buSzPct val="60000"/>
                  <a:buFont typeface="Wingdings" pitchFamily="2" charset="2"/>
                  <a:buChar char="n"/>
                  <a:defRPr sz="28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2pPr>
                <a:lvl3pPr marL="1143000" indent="-2286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95000"/>
                  <a:buFont typeface="Wingdings" pitchFamily="2" charset="2"/>
                  <a:buChar char="w"/>
                  <a:defRPr sz="24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3pPr>
                <a:lvl4pPr marL="1600200" indent="-2286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dk1"/>
                  </a:buClr>
                  <a:buSzPct val="65000"/>
                  <a:buFont typeface="Wingdings" pitchFamily="2" charset="2"/>
                  <a:buChar char="n"/>
                  <a:defRPr sz="20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4pPr>
                <a:lvl5pPr marL="2057400" indent="-228600" algn="l" rtl="0" fontAlgn="base" latinLnBrk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itchFamily="2" charset="2"/>
                  <a:buChar char="n"/>
                  <a:defRPr sz="2000" b="0" i="0" u="none" baseline="0">
                    <a:solidFill>
                      <a:schemeClr val="dk1"/>
                    </a:solidFill>
                    <a:latin typeface="Tahoma" pitchFamily="34" charset="0"/>
                    <a:sym typeface="Arial" pitchFamily="34" charset="0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SzPct val="100000"/>
                  <a:buFontTx/>
                  <a:buNone/>
                </a:pPr>
                <a:r>
                  <a:rPr lang="en-US" altLang="en-US" sz="2000">
                    <a:solidFill>
                      <a:srgbClr val="FF0000"/>
                    </a:solidFill>
                    <a:latin typeface="Arial" pitchFamily="34" charset="0"/>
                    <a:ea typeface="ＭＳ Ｐゴシック" pitchFamily="34" charset="-128"/>
                    <a:sym typeface="Symbol" pitchFamily="18" charset="2"/>
                  </a:rPr>
                  <a:t></a:t>
                </a:r>
                <a:r>
                  <a:rPr lang="en-US" altLang="en-US" sz="1400">
                    <a:solidFill>
                      <a:srgbClr val="FF0000"/>
                    </a:solidFill>
                    <a:latin typeface="Arial" pitchFamily="34" charset="0"/>
                    <a:ea typeface="ＭＳ Ｐゴシック" pitchFamily="34" charset="-128"/>
                  </a:rPr>
                  <a:t>, any/ </a:t>
                </a:r>
                <a:r>
                  <a:rPr lang="en-US" altLang="en-US" sz="2000">
                    <a:solidFill>
                      <a:srgbClr val="FF0000"/>
                    </a:solidFill>
                    <a:latin typeface="Arial" pitchFamily="34" charset="0"/>
                    <a:ea typeface="ＭＳ Ｐゴシック" pitchFamily="34" charset="-128"/>
                    <a:sym typeface="Symbol" pitchFamily="18" charset="2"/>
                  </a:rPr>
                  <a:t></a:t>
                </a:r>
                <a:r>
                  <a:rPr lang="en-US" altLang="en-US" sz="2000">
                    <a:solidFill>
                      <a:srgbClr val="FF0000"/>
                    </a:solidFill>
                    <a:latin typeface="Arial" pitchFamily="34" charset="0"/>
                    <a:ea typeface="ＭＳ Ｐゴシック" pitchFamily="34" charset="-128"/>
                  </a:rPr>
                  <a:t> </a:t>
                </a:r>
              </a:p>
            </p:txBody>
          </p:sp>
        </p:grpSp>
      </p:grpSp>
      <p:grpSp>
        <p:nvGrpSpPr>
          <p:cNvPr id="146" name="Group 145"/>
          <p:cNvGrpSpPr/>
          <p:nvPr/>
        </p:nvGrpSpPr>
        <p:grpSpPr>
          <a:xfrm>
            <a:off x="3657600" y="4648200"/>
            <a:ext cx="2667000" cy="1828800"/>
            <a:chOff x="2208" y="2928"/>
            <a:chExt cx="1680" cy="1152"/>
          </a:xfrm>
        </p:grpSpPr>
        <p:sp>
          <p:nvSpPr>
            <p:cNvPr id="1049093" name="Rounded Rectangle 1049092"/>
            <p:cNvSpPr/>
            <p:nvPr/>
          </p:nvSpPr>
          <p:spPr>
            <a:xfrm>
              <a:off x="2208" y="2928"/>
              <a:ext cx="1680" cy="1152"/>
            </a:xfrm>
            <a:prstGeom prst="roundRect">
              <a:avLst/>
            </a:prstGeom>
            <a:solidFill>
              <a:srgbClr val="FFCC99">
                <a:alpha val="27843"/>
              </a:srgbClr>
            </a:solidFill>
            <a:ln w="9525" cap="flat" cmpd="sng">
              <a:solidFill>
                <a:schemeClr val="dk1">
                  <a:alpha val="100000"/>
                </a:schemeClr>
              </a:solidFill>
              <a:prstDash val="dash"/>
              <a:round/>
            </a:ln>
          </p:spPr>
          <p:txBody>
            <a:bodyPr vert="horz" wrap="none" lIns="91440" tIns="45720" rIns="91440" bIns="45720" anchor="ctr"/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endParaRPr lang="en-US" altLang="en-US" sz="2000"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049094" name="TextBox 1049093"/>
            <p:cNvSpPr txBox="1"/>
            <p:nvPr/>
          </p:nvSpPr>
          <p:spPr>
            <a:xfrm>
              <a:off x="2256" y="3837"/>
              <a:ext cx="235" cy="19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400">
                  <a:latin typeface="Arial" pitchFamily="34" charset="0"/>
                  <a:ea typeface="ＭＳ Ｐゴシック" pitchFamily="34" charset="-128"/>
                </a:rPr>
                <a:t>P</a:t>
              </a:r>
              <a:r>
                <a:rPr lang="en-US" altLang="en-US" sz="1400" baseline="-25000">
                  <a:latin typeface="Arial" pitchFamily="34" charset="0"/>
                  <a:ea typeface="ＭＳ Ｐゴシック" pitchFamily="34" charset="-128"/>
                </a:rPr>
                <a:t>F</a:t>
              </a:r>
            </a:p>
          </p:txBody>
        </p:sp>
      </p:grpSp>
      <p:sp>
        <p:nvSpPr>
          <p:cNvPr id="1049095" name="TextBox 1049094"/>
          <p:cNvSpPr txBox="1"/>
          <p:nvPr/>
        </p:nvSpPr>
        <p:spPr>
          <a:xfrm>
            <a:off x="1050925" y="4648200"/>
            <a:ext cx="542925" cy="396875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P</a:t>
            </a:r>
            <a:r>
              <a:rPr lang="en-US" altLang="en-US" sz="2000" baseline="-25000">
                <a:latin typeface="Arial" pitchFamily="34" charset="0"/>
                <a:ea typeface="ＭＳ Ｐゴシック" pitchFamily="34" charset="-128"/>
              </a:rPr>
              <a:t>N</a:t>
            </a: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:</a:t>
            </a:r>
          </a:p>
        </p:txBody>
      </p:sp>
      <p:sp>
        <p:nvSpPr>
          <p:cNvPr id="1049096" name="TextBox 1049095"/>
          <p:cNvSpPr txBox="1"/>
          <p:nvPr/>
        </p:nvSpPr>
        <p:spPr>
          <a:xfrm>
            <a:off x="0" y="0"/>
            <a:ext cx="7024687" cy="40005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 i="1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</a:rPr>
              <a:t>How to convert an final state PDA into an empty stack PDA?</a:t>
            </a:r>
          </a:p>
        </p:txBody>
      </p:sp>
      <p:sp>
        <p:nvSpPr>
          <p:cNvPr id="1049097" name="TextBox 1049096"/>
          <p:cNvSpPr txBox="1"/>
          <p:nvPr/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1400" dirty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0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90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0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490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0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490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0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490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069" grpId="0" build="p"/>
      <p:bldP spid="104909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Title 1049169"/>
          <p:cNvSpPr>
            <a:spLocks noGrp="1"/>
          </p:cNvSpPr>
          <p:nvPr>
            <p:ph type="ctrTitle" idx="4294967295"/>
          </p:nvPr>
        </p:nvSpPr>
        <p:spPr>
          <a:xfrm>
            <a:off x="990600" y="1752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algn="l">
              <a:defRPr sz="4400"/>
            </a:lvl1pPr>
          </a:lstStyle>
          <a:p>
            <a:pPr lvl="0" eaLnBrk="1" latinLnBrk="1" hangingPunct="1"/>
            <a:r>
              <a:rPr lang="en-US" altLang="en-US"/>
              <a:t>Equivalence of PDAs and CFGs</a:t>
            </a:r>
          </a:p>
        </p:txBody>
      </p:sp>
      <p:sp>
        <p:nvSpPr>
          <p:cNvPr id="1049171" name="TextBox 1049170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22</a:t>
            </a:fld>
            <a:endParaRPr lang="en-US" altLang="en-US" sz="1400">
              <a:ea typeface="ＭＳ Ｐゴシック" pitchFamily="34" charset="-128"/>
            </a:endParaRPr>
          </a:p>
        </p:txBody>
      </p:sp>
      <p:sp>
        <p:nvSpPr>
          <p:cNvPr id="1049172" name="TextBox 1049171"/>
          <p:cNvSpPr txBox="1"/>
          <p:nvPr/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1400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Title 1049177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pitchFamily="34" charset="0"/>
                <a:sym typeface="Arial" pitchFamily="34" charset="0"/>
              </a:defRPr>
            </a:lvl1pPr>
          </a:lstStyle>
          <a:p>
            <a:pPr lvl="0" eaLnBrk="1" latinLnBrk="1" hangingPunct="1"/>
            <a:r>
              <a:rPr lang="en-US" altLang="en-US"/>
              <a:t>CFGs == PDAs ==&gt; CFLs</a:t>
            </a:r>
          </a:p>
        </p:txBody>
      </p:sp>
      <p:sp>
        <p:nvSpPr>
          <p:cNvPr id="1049179" name="TextBox 1049178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23</a:t>
            </a:fld>
            <a:endParaRPr lang="en-US" altLang="en-US" sz="1400">
              <a:ea typeface="ＭＳ Ｐゴシック" pitchFamily="34" charset="-128"/>
            </a:endParaRPr>
          </a:p>
        </p:txBody>
      </p:sp>
      <p:sp>
        <p:nvSpPr>
          <p:cNvPr id="1049180" name="Oval 1049179"/>
          <p:cNvSpPr/>
          <p:nvPr/>
        </p:nvSpPr>
        <p:spPr>
          <a:xfrm>
            <a:off x="3352800" y="5029200"/>
            <a:ext cx="1447800" cy="838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ctr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ctr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CFG</a:t>
            </a:r>
          </a:p>
        </p:txBody>
      </p:sp>
      <p:sp>
        <p:nvSpPr>
          <p:cNvPr id="1049181" name="Oval 1049180"/>
          <p:cNvSpPr/>
          <p:nvPr/>
        </p:nvSpPr>
        <p:spPr>
          <a:xfrm>
            <a:off x="2362200" y="2895600"/>
            <a:ext cx="1447800" cy="838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ctr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ctr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PDA by </a:t>
            </a:r>
            <a:r>
              <a:t/>
            </a:r>
            <a:br/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final state</a:t>
            </a:r>
          </a:p>
        </p:txBody>
      </p:sp>
      <p:sp>
        <p:nvSpPr>
          <p:cNvPr id="1049182" name="Oval 1049181"/>
          <p:cNvSpPr/>
          <p:nvPr/>
        </p:nvSpPr>
        <p:spPr>
          <a:xfrm>
            <a:off x="4419600" y="2895600"/>
            <a:ext cx="1447800" cy="838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ctr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ctr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PDA by</a:t>
            </a:r>
            <a:r>
              <a:t/>
            </a:r>
            <a:br/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empty stack</a:t>
            </a:r>
          </a:p>
        </p:txBody>
      </p:sp>
      <p:sp>
        <p:nvSpPr>
          <p:cNvPr id="1049183" name="Freeform 1049182"/>
          <p:cNvSpPr/>
          <p:nvPr/>
        </p:nvSpPr>
        <p:spPr bwMode="auto">
          <a:xfrm rot="16200000">
            <a:off x="3397250" y="4603750"/>
            <a:ext cx="685800" cy="165100"/>
          </a:xfrm>
          <a:custGeom>
            <a:avLst/>
            <a:gdLst>
              <a:gd name="l" fmla="*/ 0 w 432"/>
              <a:gd name="t" fmla="*/ 0 h 152"/>
              <a:gd name="r" fmla="*/ 432 w 432"/>
              <a:gd name="b" fmla="*/ 152 h 152"/>
            </a:gdLst>
            <a:ahLst/>
            <a:cxnLst/>
            <a:rect l="l" t="t" r="r" b="b"/>
            <a:pathLst>
              <a:path w="432" h="152">
                <a:moveTo>
                  <a:pt x="0" y="104"/>
                </a:moveTo>
                <a:cubicBezTo>
                  <a:pt x="60" y="52"/>
                  <a:pt x="120" y="0"/>
                  <a:pt x="192" y="8"/>
                </a:cubicBezTo>
                <a:cubicBezTo>
                  <a:pt x="264" y="16"/>
                  <a:pt x="348" y="84"/>
                  <a:pt x="432" y="152"/>
                </a:cubicBezTo>
              </a:path>
            </a:pathLst>
          </a:cu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arrow" w="med" len="med"/>
          </a:ln>
        </p:spPr>
      </p:sp>
      <p:sp>
        <p:nvSpPr>
          <p:cNvPr id="1049184" name="Freeform 1049183"/>
          <p:cNvSpPr/>
          <p:nvPr/>
        </p:nvSpPr>
        <p:spPr bwMode="auto">
          <a:xfrm>
            <a:off x="3733800" y="2895600"/>
            <a:ext cx="762000" cy="241300"/>
          </a:xfrm>
          <a:custGeom>
            <a:avLst/>
            <a:gdLst>
              <a:gd name="l" fmla="*/ 0 w 432"/>
              <a:gd name="t" fmla="*/ 0 h 152"/>
              <a:gd name="r" fmla="*/ 432 w 432"/>
              <a:gd name="b" fmla="*/ 152 h 152"/>
            </a:gdLst>
            <a:ahLst/>
            <a:cxnLst/>
            <a:rect l="l" t="t" r="r" b="b"/>
            <a:pathLst>
              <a:path w="432" h="152">
                <a:moveTo>
                  <a:pt x="0" y="104"/>
                </a:moveTo>
                <a:cubicBezTo>
                  <a:pt x="60" y="52"/>
                  <a:pt x="120" y="0"/>
                  <a:pt x="192" y="8"/>
                </a:cubicBezTo>
                <a:cubicBezTo>
                  <a:pt x="264" y="16"/>
                  <a:pt x="348" y="84"/>
                  <a:pt x="432" y="152"/>
                </a:cubicBezTo>
              </a:path>
            </a:pathLst>
          </a:cu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arrow" w="med" len="med"/>
          </a:ln>
        </p:spPr>
      </p:sp>
      <p:sp>
        <p:nvSpPr>
          <p:cNvPr id="1049185" name="Freeform 1049184"/>
          <p:cNvSpPr/>
          <p:nvPr/>
        </p:nvSpPr>
        <p:spPr bwMode="auto">
          <a:xfrm flipV="1">
            <a:off x="3581400" y="3581400"/>
            <a:ext cx="914400" cy="228600"/>
          </a:xfrm>
          <a:custGeom>
            <a:avLst/>
            <a:gdLst>
              <a:gd name="l" fmla="*/ 0 w 432"/>
              <a:gd name="t" fmla="*/ 0 h 152"/>
              <a:gd name="r" fmla="*/ 432 w 432"/>
              <a:gd name="b" fmla="*/ 152 h 152"/>
            </a:gdLst>
            <a:ahLst/>
            <a:cxnLst/>
            <a:rect l="l" t="t" r="r" b="b"/>
            <a:pathLst>
              <a:path w="432" h="152">
                <a:moveTo>
                  <a:pt x="0" y="104"/>
                </a:moveTo>
                <a:cubicBezTo>
                  <a:pt x="60" y="52"/>
                  <a:pt x="120" y="0"/>
                  <a:pt x="192" y="8"/>
                </a:cubicBezTo>
                <a:cubicBezTo>
                  <a:pt x="264" y="16"/>
                  <a:pt x="348" y="84"/>
                  <a:pt x="432" y="152"/>
                </a:cubicBezTo>
              </a:path>
            </a:pathLst>
          </a:cu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headEnd type="arrow" w="med" len="med"/>
          </a:ln>
        </p:spPr>
      </p:sp>
      <p:sp>
        <p:nvSpPr>
          <p:cNvPr id="1049186" name="Freeform 1049185"/>
          <p:cNvSpPr/>
          <p:nvPr/>
        </p:nvSpPr>
        <p:spPr bwMode="auto">
          <a:xfrm rot="16483634" flipV="1">
            <a:off x="4027487" y="4545012"/>
            <a:ext cx="685800" cy="304800"/>
          </a:xfrm>
          <a:custGeom>
            <a:avLst/>
            <a:gdLst>
              <a:gd name="l" fmla="*/ 0 w 432"/>
              <a:gd name="t" fmla="*/ 0 h 152"/>
              <a:gd name="r" fmla="*/ 432 w 432"/>
              <a:gd name="b" fmla="*/ 152 h 152"/>
            </a:gdLst>
            <a:ahLst/>
            <a:cxnLst/>
            <a:rect l="l" t="t" r="r" b="b"/>
            <a:pathLst>
              <a:path w="432" h="152">
                <a:moveTo>
                  <a:pt x="0" y="104"/>
                </a:moveTo>
                <a:cubicBezTo>
                  <a:pt x="60" y="52"/>
                  <a:pt x="120" y="0"/>
                  <a:pt x="192" y="8"/>
                </a:cubicBezTo>
                <a:cubicBezTo>
                  <a:pt x="264" y="16"/>
                  <a:pt x="348" y="84"/>
                  <a:pt x="432" y="152"/>
                </a:cubicBezTo>
              </a:path>
            </a:pathLst>
          </a:cu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headEnd type="arrow" w="med" len="med"/>
          </a:ln>
        </p:spPr>
      </p:sp>
      <p:sp>
        <p:nvSpPr>
          <p:cNvPr id="1049187" name="TextBox 1049186"/>
          <p:cNvSpPr txBox="1"/>
          <p:nvPr/>
        </p:nvSpPr>
        <p:spPr>
          <a:xfrm>
            <a:off x="3810000" y="4343400"/>
            <a:ext cx="424181" cy="6883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4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?</a:t>
            </a:r>
          </a:p>
        </p:txBody>
      </p:sp>
      <p:sp>
        <p:nvSpPr>
          <p:cNvPr id="1049188" name="TextBox 1049187"/>
          <p:cNvSpPr txBox="1"/>
          <p:nvPr/>
        </p:nvSpPr>
        <p:spPr>
          <a:xfrm>
            <a:off x="3962400" y="3124200"/>
            <a:ext cx="333375" cy="40005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≡</a:t>
            </a:r>
          </a:p>
        </p:txBody>
      </p:sp>
      <p:sp>
        <p:nvSpPr>
          <p:cNvPr id="1049189" name="Rectangle 1049188"/>
          <p:cNvSpPr/>
          <p:nvPr/>
        </p:nvSpPr>
        <p:spPr>
          <a:xfrm>
            <a:off x="2209800" y="2438400"/>
            <a:ext cx="4038600" cy="1905000"/>
          </a:xfrm>
          <a:prstGeom prst="rect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dash"/>
            <a:round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200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Title 1049195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pitchFamily="34" charset="0"/>
                <a:sym typeface="Arial" pitchFamily="34" charset="0"/>
              </a:defRPr>
            </a:lvl1pPr>
          </a:lstStyle>
          <a:p>
            <a:pPr lvl="0" eaLnBrk="1" latinLnBrk="1" hangingPunct="1"/>
            <a:r>
              <a:rPr lang="en-US" altLang="en-US"/>
              <a:t>Converting CFG to PDA</a:t>
            </a:r>
          </a:p>
        </p:txBody>
      </p:sp>
      <p:sp>
        <p:nvSpPr>
          <p:cNvPr id="1049197" name="Content Placeholder 1049196" descr="Rectangle: Click to edit Master text styles Second level Third level Fourth level Fifth level"/>
          <p:cNvSpPr>
            <a:spLocks noGrp="1"/>
          </p:cNvSpPr>
          <p:nvPr>
            <p:ph idx="1"/>
          </p:nvPr>
        </p:nvSpPr>
        <p:spPr>
          <a:xfrm>
            <a:off x="1182687" y="2017712"/>
            <a:ext cx="7772400" cy="125888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eaLnBrk="1" latinLnBrk="1" hangingPunct="1">
              <a:buNone/>
            </a:pPr>
            <a:r>
              <a:rPr lang="en-US" altLang="en-US" sz="2400" u="sng"/>
              <a:t>Main idea:</a:t>
            </a:r>
            <a:r>
              <a:rPr lang="en-US" altLang="en-US" sz="2800" u="sng"/>
              <a:t> </a:t>
            </a:r>
            <a:r>
              <a:rPr lang="en-US" altLang="en-US" sz="2000"/>
              <a:t>The PDA simulates the leftmost derivation on a given w, and upon consuming it fully it either arrives at acceptance (by </a:t>
            </a:r>
            <a:r>
              <a:rPr lang="en-US" altLang="en-US" sz="2000" u="sng"/>
              <a:t>empty stack</a:t>
            </a:r>
            <a:r>
              <a:rPr lang="en-US" altLang="en-US" sz="2000"/>
              <a:t>) or non-acceptance.</a:t>
            </a:r>
          </a:p>
        </p:txBody>
      </p:sp>
      <p:sp>
        <p:nvSpPr>
          <p:cNvPr id="1049198" name="TextBox 1049197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24</a:t>
            </a:fld>
            <a:endParaRPr lang="en-US" altLang="en-US" sz="1400">
              <a:ea typeface="ＭＳ Ｐゴシック" pitchFamily="34" charset="-128"/>
            </a:endParaRPr>
          </a:p>
        </p:txBody>
      </p:sp>
      <p:sp>
        <p:nvSpPr>
          <p:cNvPr id="1049199" name="TextBox 1049198"/>
          <p:cNvSpPr txBox="1"/>
          <p:nvPr/>
        </p:nvSpPr>
        <p:spPr>
          <a:xfrm>
            <a:off x="0" y="152400"/>
            <a:ext cx="5999480" cy="396240"/>
          </a:xfrm>
          <a:prstGeom prst="rect">
            <a:avLst/>
          </a:prstGeom>
          <a:gradFill rotWithShape="1">
            <a:gsLst>
              <a:gs pos="0">
                <a:srgbClr val="DDDDDD">
                  <a:alpha val="100000"/>
                </a:srgbClr>
              </a:gs>
              <a:gs pos="0">
                <a:srgbClr val="DDDDDD">
                  <a:alpha val="100000"/>
                </a:srgbClr>
              </a:gs>
              <a:gs pos="35001">
                <a:srgbClr val="E6E6E6">
                  <a:alpha val="100000"/>
                </a:srgbClr>
              </a:gs>
              <a:gs pos="100000">
                <a:srgbClr val="F5F5F5">
                  <a:alpha val="100000"/>
                </a:srgbClr>
              </a:gs>
              <a:gs pos="100000">
                <a:srgbClr val="F5F5F5">
                  <a:alpha val="100000"/>
                </a:srgbClr>
              </a:gs>
            </a:gsLst>
            <a:lin ang="16200000" scaled="1"/>
          </a:gradFill>
          <a:ln w="9525" cap="flat" cmpd="sng">
            <a:solidFill>
              <a:srgbClr val="AEAEAE">
                <a:alpha val="100000"/>
              </a:srgbClr>
            </a:solidFill>
            <a:prstDash val="solid"/>
            <a:round/>
          </a:ln>
          <a:effectLst>
            <a:outerShdw dist="20000" dir="5400000">
              <a:srgbClr val="000000">
                <a:alpha val="37999"/>
              </a:srgbClr>
            </a:outerShdw>
          </a:effectLst>
        </p:spPr>
        <p:txBody>
          <a:bodyPr vert="horz" wrap="none" lIns="91440" tIns="45720" rIns="91440" bIns="45720" anchor="t">
            <a:spAutoFit/>
          </a:bodyPr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1pPr>
            <a:lvl2pPr marL="4572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2pPr>
            <a:lvl3pPr marL="9144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3pPr>
            <a:lvl4pPr marL="13716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4pPr>
            <a:lvl5pPr marL="18288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5pPr>
          </a:lstStyle>
          <a:p>
            <a:pPr lvl="0"/>
            <a:r>
              <a:rPr lang="en-US" altLang="en-US">
                <a:solidFill>
                  <a:srgbClr val="40458C"/>
                </a:solidFill>
                <a:latin typeface="Tahoma" pitchFamily="34" charset="0"/>
              </a:rPr>
              <a:t>This is same as: “implementing a CFG using a PDA”</a:t>
            </a:r>
          </a:p>
        </p:txBody>
      </p:sp>
      <p:sp>
        <p:nvSpPr>
          <p:cNvPr id="1049200" name="Rounded Rectangle 1049199"/>
          <p:cNvSpPr/>
          <p:nvPr/>
        </p:nvSpPr>
        <p:spPr>
          <a:xfrm>
            <a:off x="3200400" y="3429000"/>
            <a:ext cx="1905000" cy="1447800"/>
          </a:xfrm>
          <a:prstGeom prst="roundRect">
            <a:avLst/>
          </a:prstGeom>
          <a:solidFill>
            <a:schemeClr val="accent1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PDA</a:t>
            </a:r>
            <a:r>
              <a:t/>
            </a:r>
            <a:br/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(acceptance by empty stack)</a:t>
            </a:r>
          </a:p>
        </p:txBody>
      </p:sp>
      <p:cxnSp>
        <p:nvCxnSpPr>
          <p:cNvPr id="3145738" name="Straight Arrow Connector 3145737"/>
          <p:cNvCxnSpPr>
            <a:cxnSpLocks/>
          </p:cNvCxnSpPr>
          <p:nvPr/>
        </p:nvCxnSpPr>
        <p:spPr>
          <a:xfrm>
            <a:off x="2590800" y="3886200"/>
            <a:ext cx="609600" cy="0"/>
          </a:xfrm>
          <a:prstGeom prst="straightConnector1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arrow" w="med" len="med"/>
          </a:ln>
        </p:spPr>
      </p:cxnSp>
      <p:sp>
        <p:nvSpPr>
          <p:cNvPr id="1049201" name="TextBox 1049200"/>
          <p:cNvSpPr txBox="1"/>
          <p:nvPr/>
        </p:nvSpPr>
        <p:spPr>
          <a:xfrm>
            <a:off x="3733800" y="5791200"/>
            <a:ext cx="665480" cy="3962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CFG</a:t>
            </a:r>
          </a:p>
        </p:txBody>
      </p:sp>
      <p:sp>
        <p:nvSpPr>
          <p:cNvPr id="1049202" name="TextBox 1049201"/>
          <p:cNvSpPr txBox="1"/>
          <p:nvPr/>
        </p:nvSpPr>
        <p:spPr>
          <a:xfrm>
            <a:off x="2057400" y="3733800"/>
            <a:ext cx="369887" cy="40005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w</a:t>
            </a:r>
          </a:p>
        </p:txBody>
      </p:sp>
      <p:cxnSp>
        <p:nvCxnSpPr>
          <p:cNvPr id="3145739" name="Straight Arrow Connector 3145738"/>
          <p:cNvCxnSpPr>
            <a:cxnSpLocks/>
          </p:cNvCxnSpPr>
          <p:nvPr/>
        </p:nvCxnSpPr>
        <p:spPr>
          <a:xfrm flipV="1">
            <a:off x="5105400" y="3581400"/>
            <a:ext cx="685800" cy="304800"/>
          </a:xfrm>
          <a:prstGeom prst="straightConnector1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arrow" w="med" len="med"/>
          </a:ln>
        </p:spPr>
      </p:cxnSp>
      <p:cxnSp>
        <p:nvCxnSpPr>
          <p:cNvPr id="3145740" name="Straight Arrow Connector 3145739"/>
          <p:cNvCxnSpPr>
            <a:cxnSpLocks/>
          </p:cNvCxnSpPr>
          <p:nvPr/>
        </p:nvCxnSpPr>
        <p:spPr>
          <a:xfrm>
            <a:off x="5105400" y="4343400"/>
            <a:ext cx="762000" cy="304800"/>
          </a:xfrm>
          <a:prstGeom prst="straightConnector1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arrow" w="med" len="med"/>
          </a:ln>
        </p:spPr>
      </p:cxnSp>
      <p:sp>
        <p:nvSpPr>
          <p:cNvPr id="1049203" name="TextBox 1049202"/>
          <p:cNvSpPr txBox="1"/>
          <p:nvPr/>
        </p:nvSpPr>
        <p:spPr>
          <a:xfrm>
            <a:off x="5867400" y="3352800"/>
            <a:ext cx="939800" cy="40005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accept</a:t>
            </a:r>
          </a:p>
        </p:txBody>
      </p:sp>
      <p:sp>
        <p:nvSpPr>
          <p:cNvPr id="1049204" name="TextBox 1049203"/>
          <p:cNvSpPr txBox="1"/>
          <p:nvPr/>
        </p:nvSpPr>
        <p:spPr>
          <a:xfrm>
            <a:off x="5943600" y="4419600"/>
            <a:ext cx="811212" cy="40005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reject</a:t>
            </a:r>
          </a:p>
        </p:txBody>
      </p:sp>
      <p:sp>
        <p:nvSpPr>
          <p:cNvPr id="1049205" name="Down Arrow 1049204"/>
          <p:cNvSpPr/>
          <p:nvPr/>
        </p:nvSpPr>
        <p:spPr>
          <a:xfrm>
            <a:off x="3962400" y="5029200"/>
            <a:ext cx="381000" cy="609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200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049206" name="TextBox 1049205"/>
          <p:cNvSpPr txBox="1"/>
          <p:nvPr/>
        </p:nvSpPr>
        <p:spPr>
          <a:xfrm>
            <a:off x="4343400" y="5105400"/>
            <a:ext cx="1541779" cy="3962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implements</a:t>
            </a:r>
          </a:p>
        </p:txBody>
      </p:sp>
      <p:cxnSp>
        <p:nvCxnSpPr>
          <p:cNvPr id="3145741" name="Straight Connector 3145740"/>
          <p:cNvCxnSpPr>
            <a:cxnSpLocks/>
          </p:cNvCxnSpPr>
          <p:nvPr/>
        </p:nvCxnSpPr>
        <p:spPr>
          <a:xfrm>
            <a:off x="1828800" y="5029200"/>
            <a:ext cx="5486400" cy="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</p:cxnSp>
      <p:sp>
        <p:nvSpPr>
          <p:cNvPr id="1049207" name="TextBox 1049206"/>
          <p:cNvSpPr txBox="1"/>
          <p:nvPr/>
        </p:nvSpPr>
        <p:spPr>
          <a:xfrm rot="16200000">
            <a:off x="1219200" y="3811904"/>
            <a:ext cx="906780" cy="3962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INPUT</a:t>
            </a:r>
          </a:p>
        </p:txBody>
      </p:sp>
      <p:sp>
        <p:nvSpPr>
          <p:cNvPr id="1049208" name="TextBox 1049207"/>
          <p:cNvSpPr txBox="1"/>
          <p:nvPr/>
        </p:nvSpPr>
        <p:spPr>
          <a:xfrm rot="16200000">
            <a:off x="6818313" y="3861117"/>
            <a:ext cx="1160780" cy="3962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OUTPUT</a:t>
            </a:r>
          </a:p>
        </p:txBody>
      </p:sp>
      <p:sp>
        <p:nvSpPr>
          <p:cNvPr id="1049209" name="TextBox 1049208"/>
          <p:cNvSpPr txBox="1"/>
          <p:nvPr/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1400" dirty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9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197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5" name="Title 1049214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pitchFamily="34" charset="0"/>
                <a:sym typeface="Arial" pitchFamily="34" charset="0"/>
              </a:defRPr>
            </a:lvl1pPr>
          </a:lstStyle>
          <a:p>
            <a:pPr lvl="0" eaLnBrk="1" latinLnBrk="1" hangingPunct="1"/>
            <a:r>
              <a:rPr lang="en-US" altLang="en-US"/>
              <a:t>Converting a CFG into a PDA</a:t>
            </a:r>
          </a:p>
        </p:txBody>
      </p:sp>
      <p:sp>
        <p:nvSpPr>
          <p:cNvPr id="1049216" name="Content Placeholder 1049215" descr="Rectangle: Click to edit Master text styles Second level Third level Fourth level Fifth level"/>
          <p:cNvSpPr>
            <a:spLocks noGrp="1"/>
          </p:cNvSpPr>
          <p:nvPr>
            <p:ph idx="1"/>
          </p:nvPr>
        </p:nvSpPr>
        <p:spPr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eaLnBrk="1" latinLnBrk="1" hangingPunct="1">
              <a:buNone/>
            </a:pPr>
            <a:r>
              <a:rPr lang="en-US" altLang="en-US" sz="2000" u="sng"/>
              <a:t>Main idea: </a:t>
            </a:r>
            <a:r>
              <a:rPr lang="en-US" altLang="en-US" sz="2000"/>
              <a:t>The PDA simulates the leftmost derivation on a given w, and upon consuming it fully it either arrives at acceptance (by </a:t>
            </a:r>
            <a:r>
              <a:rPr lang="en-US" altLang="en-US" sz="2000" u="sng"/>
              <a:t>empty stack</a:t>
            </a:r>
            <a:r>
              <a:rPr lang="en-US" altLang="en-US" sz="2000"/>
              <a:t>) or non-acceptance.</a:t>
            </a:r>
          </a:p>
          <a:p>
            <a:pPr lvl="0" eaLnBrk="1" latinLnBrk="1" hangingPunct="1">
              <a:buNone/>
            </a:pPr>
            <a:r>
              <a:rPr lang="en-US" altLang="en-US" sz="2400" u="sng"/>
              <a:t>Steps:</a:t>
            </a:r>
          </a:p>
          <a:p>
            <a:pPr marL="857250" lvl="1" indent="-342900" eaLnBrk="1" latinLnBrk="1" hangingPunct="1">
              <a:buFont typeface="Arial" pitchFamily="34" charset="0"/>
              <a:buAutoNum type="arabicPeriod"/>
            </a:pPr>
            <a:r>
              <a:rPr lang="en-US" altLang="en-US" sz="2000">
                <a:solidFill>
                  <a:schemeClr val="lt2"/>
                </a:solidFill>
              </a:rPr>
              <a:t>Push the right hand side of the production onto the stack, with leftmost symbol at the stack top</a:t>
            </a:r>
          </a:p>
          <a:p>
            <a:pPr marL="857250" lvl="1" indent="-342900" eaLnBrk="1" latinLnBrk="1" hangingPunct="1">
              <a:buFont typeface="Arial" pitchFamily="34" charset="0"/>
              <a:buAutoNum type="arabicPeriod"/>
            </a:pPr>
            <a:r>
              <a:rPr lang="en-US" altLang="en-US" sz="2000">
                <a:solidFill>
                  <a:srgbClr val="C00000"/>
                </a:solidFill>
              </a:rPr>
              <a:t>If stack top is the leftmost variable, then replace it by all its productions (each possible substitution will represent a </a:t>
            </a:r>
            <a:r>
              <a:rPr lang="en-US" altLang="en-US" sz="2000" i="1" u="sng">
                <a:solidFill>
                  <a:srgbClr val="C00000"/>
                </a:solidFill>
              </a:rPr>
              <a:t>distinct </a:t>
            </a:r>
            <a:r>
              <a:rPr lang="en-US" altLang="en-US" sz="2000">
                <a:solidFill>
                  <a:srgbClr val="C00000"/>
                </a:solidFill>
              </a:rPr>
              <a:t>path taken by the non-deterministic PDA)</a:t>
            </a:r>
          </a:p>
          <a:p>
            <a:pPr marL="857250" lvl="1" indent="-342900" eaLnBrk="1" latinLnBrk="1" hangingPunct="1">
              <a:buFont typeface="Arial" pitchFamily="34" charset="0"/>
              <a:buAutoNum type="arabicPeriod"/>
            </a:pPr>
            <a:r>
              <a:rPr lang="en-US" altLang="en-US" sz="2000">
                <a:solidFill>
                  <a:schemeClr val="lt2"/>
                </a:solidFill>
              </a:rPr>
              <a:t>If stack top has a terminal symbol, and if it matches with the next symbol in the input string, then pop it </a:t>
            </a:r>
          </a:p>
          <a:p>
            <a:pPr lvl="0" eaLnBrk="1" latinLnBrk="1" hangingPunct="1">
              <a:buNone/>
            </a:pPr>
            <a:r>
              <a:rPr lang="en-US" altLang="en-US" sz="2200"/>
              <a:t>State is inconsequential (only one state is needed)</a:t>
            </a:r>
          </a:p>
        </p:txBody>
      </p:sp>
      <p:sp>
        <p:nvSpPr>
          <p:cNvPr id="1049217" name="TextBox 1049216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25</a:t>
            </a:fld>
            <a:endParaRPr lang="en-US" altLang="en-US" sz="1400">
              <a:ea typeface="ＭＳ Ｐゴシック" pitchFamily="34" charset="-128"/>
            </a:endParaRPr>
          </a:p>
        </p:txBody>
      </p:sp>
      <p:sp>
        <p:nvSpPr>
          <p:cNvPr id="1049218" name="TextBox 1049217"/>
          <p:cNvSpPr txBox="1"/>
          <p:nvPr/>
        </p:nvSpPr>
        <p:spPr>
          <a:xfrm>
            <a:off x="0" y="152400"/>
            <a:ext cx="5999480" cy="396240"/>
          </a:xfrm>
          <a:prstGeom prst="rect">
            <a:avLst/>
          </a:prstGeom>
          <a:gradFill rotWithShape="1">
            <a:gsLst>
              <a:gs pos="0">
                <a:srgbClr val="DDDDDD">
                  <a:alpha val="100000"/>
                </a:srgbClr>
              </a:gs>
              <a:gs pos="0">
                <a:srgbClr val="DDDDDD">
                  <a:alpha val="100000"/>
                </a:srgbClr>
              </a:gs>
              <a:gs pos="35001">
                <a:srgbClr val="E6E6E6">
                  <a:alpha val="100000"/>
                </a:srgbClr>
              </a:gs>
              <a:gs pos="100000">
                <a:srgbClr val="F5F5F5">
                  <a:alpha val="100000"/>
                </a:srgbClr>
              </a:gs>
              <a:gs pos="100000">
                <a:srgbClr val="F5F5F5">
                  <a:alpha val="100000"/>
                </a:srgbClr>
              </a:gs>
            </a:gsLst>
            <a:lin ang="16200000" scaled="1"/>
          </a:gradFill>
          <a:ln w="9525" cap="flat" cmpd="sng">
            <a:solidFill>
              <a:srgbClr val="AEAEAE">
                <a:alpha val="100000"/>
              </a:srgbClr>
            </a:solidFill>
            <a:prstDash val="solid"/>
            <a:round/>
          </a:ln>
          <a:effectLst>
            <a:outerShdw dist="20000" dir="5400000">
              <a:srgbClr val="000000">
                <a:alpha val="37999"/>
              </a:srgbClr>
            </a:outerShdw>
          </a:effectLst>
        </p:spPr>
        <p:txBody>
          <a:bodyPr vert="horz" wrap="none" lIns="91440" tIns="45720" rIns="91440" bIns="45720" anchor="t">
            <a:spAutoFit/>
          </a:bodyPr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1pPr>
            <a:lvl2pPr marL="4572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2pPr>
            <a:lvl3pPr marL="9144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3pPr>
            <a:lvl4pPr marL="13716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4pPr>
            <a:lvl5pPr marL="18288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5pPr>
          </a:lstStyle>
          <a:p>
            <a:pPr lvl="0"/>
            <a:r>
              <a:rPr lang="en-US" altLang="en-US">
                <a:solidFill>
                  <a:srgbClr val="40458C"/>
                </a:solidFill>
                <a:latin typeface="Tahoma" pitchFamily="34" charset="0"/>
              </a:rPr>
              <a:t>This is same as: “implementing a CFG using a PDA”</a:t>
            </a:r>
          </a:p>
        </p:txBody>
      </p:sp>
      <p:sp>
        <p:nvSpPr>
          <p:cNvPr id="1049219" name="Freeform 1049218"/>
          <p:cNvSpPr/>
          <p:nvPr/>
        </p:nvSpPr>
        <p:spPr bwMode="auto">
          <a:xfrm rot="16200000">
            <a:off x="533400" y="4343400"/>
            <a:ext cx="1676400" cy="304800"/>
          </a:xfrm>
          <a:custGeom>
            <a:avLst/>
            <a:gdLst/>
            <a:ahLst/>
            <a:cxnLst/>
            <a:rect l="0" t="0" r="r" b="b"/>
            <a:pathLst>
              <a:path w="1676400" h="304800">
                <a:moveTo>
                  <a:pt x="0" y="304800"/>
                </a:moveTo>
                <a:lnTo>
                  <a:pt x="0" y="133350"/>
                </a:lnTo>
                <a:cubicBezTo>
                  <a:pt x="0" y="59703"/>
                  <a:pt x="59703" y="0"/>
                  <a:pt x="133350" y="0"/>
                </a:cubicBezTo>
                <a:lnTo>
                  <a:pt x="1504950" y="0"/>
                </a:lnTo>
                <a:cubicBezTo>
                  <a:pt x="1578597" y="0"/>
                  <a:pt x="1638300" y="59703"/>
                  <a:pt x="1638300" y="133350"/>
                </a:cubicBezTo>
                <a:lnTo>
                  <a:pt x="1638300" y="152400"/>
                </a:lnTo>
                <a:lnTo>
                  <a:pt x="1676400" y="152400"/>
                </a:lnTo>
                <a:lnTo>
                  <a:pt x="1600200" y="228600"/>
                </a:lnTo>
                <a:lnTo>
                  <a:pt x="1524000" y="152400"/>
                </a:lnTo>
                <a:lnTo>
                  <a:pt x="1562100" y="152400"/>
                </a:lnTo>
                <a:lnTo>
                  <a:pt x="1562100" y="133350"/>
                </a:lnTo>
                <a:cubicBezTo>
                  <a:pt x="1562100" y="101787"/>
                  <a:pt x="1536513" y="76200"/>
                  <a:pt x="1504950" y="76200"/>
                </a:cubicBezTo>
                <a:lnTo>
                  <a:pt x="133350" y="76200"/>
                </a:lnTo>
                <a:cubicBezTo>
                  <a:pt x="101787" y="76200"/>
                  <a:pt x="76200" y="101787"/>
                  <a:pt x="76200" y="133350"/>
                </a:cubicBezTo>
                <a:lnTo>
                  <a:pt x="76200" y="304800"/>
                </a:lnTo>
                <a:lnTo>
                  <a:pt x="0" y="304800"/>
                </a:lnTo>
              </a:path>
            </a:pathLst>
          </a:custGeom>
          <a:solidFill>
            <a:schemeClr val="accent1">
              <a:alpha val="100000"/>
            </a:schemeClr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</p:sp>
      <p:sp>
        <p:nvSpPr>
          <p:cNvPr id="1049220" name="TextBox 1049219"/>
          <p:cNvSpPr txBox="1"/>
          <p:nvPr/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1400" dirty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2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92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2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492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2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492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2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492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4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2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492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216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Title 1049225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pitchFamily="34" charset="0"/>
                <a:sym typeface="Arial" pitchFamily="34" charset="0"/>
              </a:defRPr>
            </a:lvl1pPr>
          </a:lstStyle>
          <a:p>
            <a:pPr lvl="0" eaLnBrk="1" latinLnBrk="1" hangingPunct="1"/>
            <a:r>
              <a:rPr lang="en-US" altLang="en-US"/>
              <a:t>Formal construction of PDA from CFG</a:t>
            </a:r>
          </a:p>
        </p:txBody>
      </p:sp>
      <p:sp>
        <p:nvSpPr>
          <p:cNvPr id="1049227" name="Content Placeholder 1049226" descr="Rectangle: Click to edit Master text styles Second level Third level Fourth level Fifth level"/>
          <p:cNvSpPr>
            <a:spLocks noGrp="1"/>
          </p:cNvSpPr>
          <p:nvPr>
            <p:ph idx="1"/>
          </p:nvPr>
        </p:nvSpPr>
        <p:spPr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eaLnBrk="1" latinLnBrk="1" hangingPunct="1"/>
            <a:r>
              <a:rPr lang="en-US" altLang="en-US" u="sng"/>
              <a:t>Given:</a:t>
            </a:r>
            <a:r>
              <a:rPr lang="en-US" altLang="en-US"/>
              <a:t> G= (V,T,P,S)</a:t>
            </a:r>
          </a:p>
          <a:p>
            <a:pPr lvl="0" eaLnBrk="1" latinLnBrk="1" hangingPunct="1"/>
            <a:r>
              <a:rPr lang="en-US" altLang="en-US" u="sng"/>
              <a:t>Output:</a:t>
            </a:r>
            <a:r>
              <a:rPr lang="en-US" altLang="en-US"/>
              <a:t> P</a:t>
            </a:r>
            <a:r>
              <a:rPr lang="en-US" altLang="en-US" baseline="-25000"/>
              <a:t>N</a:t>
            </a:r>
            <a:r>
              <a:rPr lang="en-US" altLang="en-US"/>
              <a:t> = ({q}, T, V U T, </a:t>
            </a:r>
            <a:r>
              <a:rPr lang="el-GR" altLang="en-US">
                <a:ea typeface="Tahoma" pitchFamily="34" charset="0"/>
              </a:rPr>
              <a:t>δ</a:t>
            </a:r>
            <a:r>
              <a:rPr lang="en-US" altLang="en-US"/>
              <a:t>, q, S)</a:t>
            </a:r>
          </a:p>
          <a:p>
            <a:pPr lvl="0" eaLnBrk="1" latinLnBrk="1" hangingPunct="1"/>
            <a:r>
              <a:rPr lang="el-GR" altLang="en-US">
                <a:ea typeface="Tahoma" pitchFamily="34" charset="0"/>
              </a:rPr>
              <a:t>δ</a:t>
            </a:r>
            <a:r>
              <a:rPr lang="en-US" altLang="en-US"/>
              <a:t>:</a:t>
            </a:r>
          </a:p>
          <a:p>
            <a:pPr lvl="1" eaLnBrk="1" latinLnBrk="1" hangingPunct="1"/>
            <a:r>
              <a:rPr lang="en-US" altLang="en-US"/>
              <a:t>For all A </a:t>
            </a:r>
            <a:r>
              <a:rPr lang="en-US" altLang="en-US">
                <a:sym typeface="Symbol" pitchFamily="18" charset="2"/>
              </a:rPr>
              <a:t></a:t>
            </a:r>
            <a:r>
              <a:rPr lang="en-US" altLang="en-US"/>
              <a:t> V , add the following transition(s) in the PDA:</a:t>
            </a:r>
          </a:p>
          <a:p>
            <a:pPr lvl="2" eaLnBrk="1" latinLnBrk="1" hangingPunct="1"/>
            <a:r>
              <a:rPr lang="el-GR" altLang="en-US">
                <a:ea typeface="Tahoma" pitchFamily="34" charset="0"/>
              </a:rPr>
              <a:t>δ</a:t>
            </a:r>
            <a:r>
              <a:rPr lang="en-US" altLang="en-US"/>
              <a:t>(q, </a:t>
            </a:r>
            <a:r>
              <a:rPr lang="en-US" altLang="en-US">
                <a:sym typeface="Symbol" pitchFamily="18" charset="2"/>
              </a:rPr>
              <a:t></a:t>
            </a:r>
            <a:r>
              <a:rPr lang="en-US" altLang="en-US">
                <a:ea typeface="ＭＳ Ｐゴシック" pitchFamily="34" charset="-128"/>
              </a:rPr>
              <a:t> </a:t>
            </a:r>
            <a:r>
              <a:rPr lang="en-US" altLang="en-US"/>
              <a:t>,A) = { (q, </a:t>
            </a:r>
            <a:r>
              <a:rPr lang="en-US" altLang="en-US">
                <a:sym typeface="Symbol" pitchFamily="18" charset="2"/>
              </a:rPr>
              <a:t></a:t>
            </a:r>
            <a:r>
              <a:rPr lang="en-US" altLang="en-US"/>
              <a:t>) | “A ==&gt;</a:t>
            </a:r>
            <a:r>
              <a:rPr lang="en-US" altLang="en-US">
                <a:sym typeface="Symbol" pitchFamily="18" charset="2"/>
              </a:rPr>
              <a:t>”  P</a:t>
            </a:r>
            <a:r>
              <a:rPr lang="en-US" altLang="en-US"/>
              <a:t>}</a:t>
            </a:r>
          </a:p>
          <a:p>
            <a:pPr lvl="1" eaLnBrk="1" latinLnBrk="1" hangingPunct="1"/>
            <a:r>
              <a:rPr lang="en-US" altLang="en-US"/>
              <a:t>For all </a:t>
            </a:r>
            <a:r>
              <a:rPr lang="en-US" altLang="en-US" i="1"/>
              <a:t>a</a:t>
            </a:r>
            <a:r>
              <a:rPr lang="en-US" altLang="en-US"/>
              <a:t> </a:t>
            </a:r>
            <a:r>
              <a:rPr lang="en-US" altLang="en-US">
                <a:sym typeface="Symbol" pitchFamily="18" charset="2"/>
              </a:rPr>
              <a:t></a:t>
            </a:r>
            <a:r>
              <a:rPr lang="en-US" altLang="en-US"/>
              <a:t> T, add the following </a:t>
            </a:r>
            <a:r>
              <a:t/>
            </a:r>
            <a:br/>
            <a:r>
              <a:rPr lang="en-US" altLang="en-US"/>
              <a:t>transition(s) in the PDA:</a:t>
            </a:r>
          </a:p>
          <a:p>
            <a:pPr lvl="2" eaLnBrk="1" latinLnBrk="1" hangingPunct="1"/>
            <a:r>
              <a:rPr lang="el-GR" altLang="en-US">
                <a:ea typeface="Tahoma" pitchFamily="34" charset="0"/>
              </a:rPr>
              <a:t>δ</a:t>
            </a:r>
            <a:r>
              <a:rPr lang="en-US" altLang="en-US"/>
              <a:t>(q</a:t>
            </a:r>
            <a:r>
              <a:rPr lang="en-US" altLang="en-US" i="1"/>
              <a:t>,</a:t>
            </a:r>
            <a:r>
              <a:rPr lang="en-US" altLang="en-US" i="1">
                <a:solidFill>
                  <a:srgbClr val="7030A0"/>
                </a:solidFill>
              </a:rPr>
              <a:t>a</a:t>
            </a:r>
            <a:r>
              <a:rPr lang="en-US" altLang="en-US" i="1"/>
              <a:t>,</a:t>
            </a:r>
            <a:r>
              <a:rPr lang="en-US" altLang="en-US" i="1">
                <a:solidFill>
                  <a:srgbClr val="FF0000"/>
                </a:solidFill>
              </a:rPr>
              <a:t>a</a:t>
            </a:r>
            <a:r>
              <a:rPr lang="en-US" altLang="en-US"/>
              <a:t>)= { (q, </a:t>
            </a:r>
            <a:r>
              <a:rPr lang="en-US" altLang="en-US">
                <a:sym typeface="Symbol" pitchFamily="18" charset="2"/>
              </a:rPr>
              <a:t></a:t>
            </a:r>
            <a:r>
              <a:rPr lang="en-US" altLang="en-US">
                <a:ea typeface="ＭＳ Ｐゴシック" pitchFamily="34" charset="-128"/>
              </a:rPr>
              <a:t> </a:t>
            </a:r>
            <a:r>
              <a:rPr lang="en-US" altLang="en-US"/>
              <a:t>) } </a:t>
            </a:r>
          </a:p>
        </p:txBody>
      </p:sp>
      <p:sp>
        <p:nvSpPr>
          <p:cNvPr id="1049228" name="TextBox 1049227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26</a:t>
            </a:fld>
            <a:endParaRPr lang="en-US" altLang="en-US" sz="1400">
              <a:ea typeface="ＭＳ Ｐゴシック" pitchFamily="34" charset="-128"/>
            </a:endParaRPr>
          </a:p>
        </p:txBody>
      </p:sp>
      <p:grpSp>
        <p:nvGrpSpPr>
          <p:cNvPr id="170" name="Group 169"/>
          <p:cNvGrpSpPr/>
          <p:nvPr/>
        </p:nvGrpSpPr>
        <p:grpSpPr>
          <a:xfrm>
            <a:off x="152400" y="3700462"/>
            <a:ext cx="865960" cy="1129849"/>
            <a:chOff x="152400" y="3700046"/>
            <a:chExt cx="865960" cy="1130250"/>
          </a:xfrm>
        </p:grpSpPr>
        <p:cxnSp>
          <p:nvCxnSpPr>
            <p:cNvPr id="3145742" name="Straight Connector 3145741"/>
            <p:cNvCxnSpPr>
              <a:cxnSpLocks/>
            </p:cNvCxnSpPr>
            <p:nvPr/>
          </p:nvCxnSpPr>
          <p:spPr>
            <a:xfrm rot="5400000">
              <a:off x="266700" y="4381500"/>
              <a:ext cx="685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43" name="Straight Connector 3145742"/>
            <p:cNvCxnSpPr>
              <a:cxnSpLocks/>
            </p:cNvCxnSpPr>
            <p:nvPr/>
          </p:nvCxnSpPr>
          <p:spPr>
            <a:xfrm>
              <a:off x="609600" y="47244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44" name="Straight Connector 3145743"/>
            <p:cNvCxnSpPr>
              <a:cxnSpLocks/>
            </p:cNvCxnSpPr>
            <p:nvPr/>
          </p:nvCxnSpPr>
          <p:spPr>
            <a:xfrm rot="5400000" flipH="1" flipV="1">
              <a:off x="571500" y="4381500"/>
              <a:ext cx="685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45" name="Straight Connector 3145744"/>
            <p:cNvCxnSpPr>
              <a:cxnSpLocks/>
            </p:cNvCxnSpPr>
            <p:nvPr/>
          </p:nvCxnSpPr>
          <p:spPr>
            <a:xfrm>
              <a:off x="609600" y="44958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sp>
          <p:nvSpPr>
            <p:cNvPr id="1049229" name="TextBox 1049228"/>
            <p:cNvSpPr txBox="1"/>
            <p:nvPr/>
          </p:nvSpPr>
          <p:spPr>
            <a:xfrm>
              <a:off x="609600" y="4157246"/>
              <a:ext cx="320922" cy="33855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A</a:t>
              </a:r>
            </a:p>
          </p:txBody>
        </p:sp>
        <p:cxnSp>
          <p:nvCxnSpPr>
            <p:cNvPr id="3145746" name="Straight Connector 3145745"/>
            <p:cNvCxnSpPr>
              <a:cxnSpLocks/>
            </p:cNvCxnSpPr>
            <p:nvPr/>
          </p:nvCxnSpPr>
          <p:spPr>
            <a:xfrm>
              <a:off x="609600" y="41910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47" name="Straight Arrow Connector 3145746"/>
            <p:cNvCxnSpPr>
              <a:cxnSpLocks/>
            </p:cNvCxnSpPr>
            <p:nvPr/>
          </p:nvCxnSpPr>
          <p:spPr>
            <a:xfrm flipV="1">
              <a:off x="381000" y="4326523"/>
              <a:ext cx="228600" cy="16877"/>
            </a:xfrm>
            <a:prstGeom prst="straightConnector1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arrow" w="med" len="med"/>
            </a:ln>
          </p:spPr>
        </p:cxnSp>
        <p:sp>
          <p:nvSpPr>
            <p:cNvPr id="1049230" name="TextBox 1049229"/>
            <p:cNvSpPr txBox="1"/>
            <p:nvPr/>
          </p:nvSpPr>
          <p:spPr>
            <a:xfrm>
              <a:off x="152400" y="3700046"/>
              <a:ext cx="817880" cy="332858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 u="sng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Before:</a:t>
              </a:r>
            </a:p>
          </p:txBody>
        </p:sp>
        <p:sp>
          <p:nvSpPr>
            <p:cNvPr id="1049231" name="TextBox 1049230"/>
            <p:cNvSpPr txBox="1"/>
            <p:nvPr/>
          </p:nvSpPr>
          <p:spPr>
            <a:xfrm rot="5400000">
              <a:off x="646172" y="4458108"/>
              <a:ext cx="348137" cy="396239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2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…</a:t>
              </a:r>
            </a:p>
          </p:txBody>
        </p:sp>
      </p:grpSp>
      <p:grpSp>
        <p:nvGrpSpPr>
          <p:cNvPr id="171" name="Group 170"/>
          <p:cNvGrpSpPr/>
          <p:nvPr/>
        </p:nvGrpSpPr>
        <p:grpSpPr>
          <a:xfrm>
            <a:off x="381000" y="5181600"/>
            <a:ext cx="865960" cy="1129849"/>
            <a:chOff x="152400" y="3700046"/>
            <a:chExt cx="865960" cy="1130250"/>
          </a:xfrm>
        </p:grpSpPr>
        <p:cxnSp>
          <p:nvCxnSpPr>
            <p:cNvPr id="3145748" name="Straight Connector 3145747"/>
            <p:cNvCxnSpPr>
              <a:cxnSpLocks/>
            </p:cNvCxnSpPr>
            <p:nvPr/>
          </p:nvCxnSpPr>
          <p:spPr>
            <a:xfrm rot="5400000">
              <a:off x="266700" y="4381500"/>
              <a:ext cx="685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49" name="Straight Connector 3145748"/>
            <p:cNvCxnSpPr>
              <a:cxnSpLocks/>
            </p:cNvCxnSpPr>
            <p:nvPr/>
          </p:nvCxnSpPr>
          <p:spPr>
            <a:xfrm>
              <a:off x="609600" y="47244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50" name="Straight Connector 3145749"/>
            <p:cNvCxnSpPr>
              <a:cxnSpLocks/>
            </p:cNvCxnSpPr>
            <p:nvPr/>
          </p:nvCxnSpPr>
          <p:spPr>
            <a:xfrm rot="5400000" flipH="1" flipV="1">
              <a:off x="571500" y="4381500"/>
              <a:ext cx="685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51" name="Straight Connector 3145750"/>
            <p:cNvCxnSpPr>
              <a:cxnSpLocks/>
            </p:cNvCxnSpPr>
            <p:nvPr/>
          </p:nvCxnSpPr>
          <p:spPr>
            <a:xfrm>
              <a:off x="609600" y="44958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sp>
          <p:nvSpPr>
            <p:cNvPr id="1049232" name="TextBox 1049231"/>
            <p:cNvSpPr txBox="1"/>
            <p:nvPr/>
          </p:nvSpPr>
          <p:spPr>
            <a:xfrm>
              <a:off x="609600" y="4157246"/>
              <a:ext cx="298480" cy="33855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a</a:t>
              </a:r>
            </a:p>
          </p:txBody>
        </p:sp>
        <p:cxnSp>
          <p:nvCxnSpPr>
            <p:cNvPr id="3145752" name="Straight Connector 3145751"/>
            <p:cNvCxnSpPr>
              <a:cxnSpLocks/>
            </p:cNvCxnSpPr>
            <p:nvPr/>
          </p:nvCxnSpPr>
          <p:spPr>
            <a:xfrm>
              <a:off x="609600" y="41910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53" name="Straight Arrow Connector 3145752"/>
            <p:cNvCxnSpPr>
              <a:cxnSpLocks/>
            </p:cNvCxnSpPr>
            <p:nvPr/>
          </p:nvCxnSpPr>
          <p:spPr>
            <a:xfrm flipV="1">
              <a:off x="381000" y="4326523"/>
              <a:ext cx="228600" cy="16878"/>
            </a:xfrm>
            <a:prstGeom prst="straightConnector1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arrow" w="med" len="med"/>
            </a:ln>
          </p:spPr>
        </p:cxnSp>
        <p:sp>
          <p:nvSpPr>
            <p:cNvPr id="1049233" name="TextBox 1049232"/>
            <p:cNvSpPr txBox="1"/>
            <p:nvPr/>
          </p:nvSpPr>
          <p:spPr>
            <a:xfrm>
              <a:off x="152400" y="3700046"/>
              <a:ext cx="817880" cy="332858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 u="sng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Before:</a:t>
              </a:r>
            </a:p>
          </p:txBody>
        </p:sp>
        <p:sp>
          <p:nvSpPr>
            <p:cNvPr id="1049234" name="TextBox 1049233"/>
            <p:cNvSpPr txBox="1"/>
            <p:nvPr/>
          </p:nvSpPr>
          <p:spPr>
            <a:xfrm rot="5400000">
              <a:off x="646172" y="4458108"/>
              <a:ext cx="348137" cy="396239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2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…</a:t>
              </a:r>
            </a:p>
          </p:txBody>
        </p:sp>
      </p:grpSp>
      <p:grpSp>
        <p:nvGrpSpPr>
          <p:cNvPr id="172" name="Group 171"/>
          <p:cNvGrpSpPr/>
          <p:nvPr/>
        </p:nvGrpSpPr>
        <p:grpSpPr>
          <a:xfrm>
            <a:off x="7391400" y="3776662"/>
            <a:ext cx="865960" cy="1129849"/>
            <a:chOff x="152400" y="3700046"/>
            <a:chExt cx="865960" cy="1130250"/>
          </a:xfrm>
        </p:grpSpPr>
        <p:cxnSp>
          <p:nvCxnSpPr>
            <p:cNvPr id="3145754" name="Straight Connector 3145753"/>
            <p:cNvCxnSpPr>
              <a:cxnSpLocks/>
            </p:cNvCxnSpPr>
            <p:nvPr/>
          </p:nvCxnSpPr>
          <p:spPr>
            <a:xfrm rot="5400000">
              <a:off x="266700" y="4381500"/>
              <a:ext cx="685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55" name="Straight Connector 3145754"/>
            <p:cNvCxnSpPr>
              <a:cxnSpLocks/>
            </p:cNvCxnSpPr>
            <p:nvPr/>
          </p:nvCxnSpPr>
          <p:spPr>
            <a:xfrm>
              <a:off x="609600" y="47244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56" name="Straight Connector 3145755"/>
            <p:cNvCxnSpPr>
              <a:cxnSpLocks/>
            </p:cNvCxnSpPr>
            <p:nvPr/>
          </p:nvCxnSpPr>
          <p:spPr>
            <a:xfrm rot="5400000" flipH="1" flipV="1">
              <a:off x="571500" y="4381500"/>
              <a:ext cx="685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57" name="Straight Connector 3145756"/>
            <p:cNvCxnSpPr>
              <a:cxnSpLocks/>
            </p:cNvCxnSpPr>
            <p:nvPr/>
          </p:nvCxnSpPr>
          <p:spPr>
            <a:xfrm>
              <a:off x="609600" y="44958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sp>
          <p:nvSpPr>
            <p:cNvPr id="1049235" name="TextBox 1049234"/>
            <p:cNvSpPr txBox="1"/>
            <p:nvPr/>
          </p:nvSpPr>
          <p:spPr>
            <a:xfrm>
              <a:off x="609600" y="4157246"/>
              <a:ext cx="314510" cy="33855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</a:t>
              </a:r>
            </a:p>
          </p:txBody>
        </p:sp>
        <p:cxnSp>
          <p:nvCxnSpPr>
            <p:cNvPr id="3145758" name="Straight Connector 3145757"/>
            <p:cNvCxnSpPr>
              <a:cxnSpLocks/>
            </p:cNvCxnSpPr>
            <p:nvPr/>
          </p:nvCxnSpPr>
          <p:spPr>
            <a:xfrm>
              <a:off x="609600" y="41910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59" name="Straight Arrow Connector 3145758"/>
            <p:cNvCxnSpPr>
              <a:cxnSpLocks/>
            </p:cNvCxnSpPr>
            <p:nvPr/>
          </p:nvCxnSpPr>
          <p:spPr>
            <a:xfrm flipV="1">
              <a:off x="381000" y="4233446"/>
              <a:ext cx="228600" cy="16878"/>
            </a:xfrm>
            <a:prstGeom prst="straightConnector1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arrow" w="med" len="med"/>
            </a:ln>
          </p:spPr>
        </p:cxnSp>
        <p:sp>
          <p:nvSpPr>
            <p:cNvPr id="1049236" name="TextBox 1049235"/>
            <p:cNvSpPr txBox="1"/>
            <p:nvPr/>
          </p:nvSpPr>
          <p:spPr>
            <a:xfrm>
              <a:off x="152400" y="3700046"/>
              <a:ext cx="676788" cy="33855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 u="sng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After:</a:t>
              </a:r>
            </a:p>
          </p:txBody>
        </p:sp>
        <p:sp>
          <p:nvSpPr>
            <p:cNvPr id="1049237" name="TextBox 1049236"/>
            <p:cNvSpPr txBox="1"/>
            <p:nvPr/>
          </p:nvSpPr>
          <p:spPr>
            <a:xfrm rot="5400000">
              <a:off x="646172" y="4458108"/>
              <a:ext cx="348137" cy="396239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2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…</a:t>
              </a:r>
            </a:p>
          </p:txBody>
        </p:sp>
      </p:grpSp>
      <p:cxnSp>
        <p:nvCxnSpPr>
          <p:cNvPr id="3145760" name="Straight Connector 3145759"/>
          <p:cNvCxnSpPr>
            <a:cxnSpLocks/>
          </p:cNvCxnSpPr>
          <p:nvPr/>
        </p:nvCxnSpPr>
        <p:spPr>
          <a:xfrm>
            <a:off x="304800" y="5105400"/>
            <a:ext cx="8458200" cy="0"/>
          </a:xfrm>
          <a:prstGeom prst="line">
            <a:avLst/>
          </a:prstGeom>
          <a:noFill/>
          <a:ln w="9525" cap="flat" cmpd="sng">
            <a:solidFill>
              <a:schemeClr val="lt2">
                <a:alpha val="100000"/>
              </a:schemeClr>
            </a:solidFill>
            <a:prstDash val="dash"/>
            <a:round/>
          </a:ln>
        </p:spPr>
      </p:cxnSp>
      <p:grpSp>
        <p:nvGrpSpPr>
          <p:cNvPr id="173" name="Group 172"/>
          <p:cNvGrpSpPr/>
          <p:nvPr/>
        </p:nvGrpSpPr>
        <p:grpSpPr>
          <a:xfrm>
            <a:off x="7391400" y="5300662"/>
            <a:ext cx="865960" cy="1129849"/>
            <a:chOff x="152400" y="3700046"/>
            <a:chExt cx="865960" cy="1130250"/>
          </a:xfrm>
        </p:grpSpPr>
        <p:cxnSp>
          <p:nvCxnSpPr>
            <p:cNvPr id="3145761" name="Straight Connector 3145760"/>
            <p:cNvCxnSpPr>
              <a:cxnSpLocks/>
            </p:cNvCxnSpPr>
            <p:nvPr/>
          </p:nvCxnSpPr>
          <p:spPr>
            <a:xfrm rot="5400000">
              <a:off x="266700" y="4381500"/>
              <a:ext cx="685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62" name="Straight Connector 3145761"/>
            <p:cNvCxnSpPr>
              <a:cxnSpLocks/>
            </p:cNvCxnSpPr>
            <p:nvPr/>
          </p:nvCxnSpPr>
          <p:spPr>
            <a:xfrm>
              <a:off x="609600" y="47244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63" name="Straight Connector 3145762"/>
            <p:cNvCxnSpPr>
              <a:cxnSpLocks/>
            </p:cNvCxnSpPr>
            <p:nvPr/>
          </p:nvCxnSpPr>
          <p:spPr>
            <a:xfrm rot="5400000" flipH="1" flipV="1">
              <a:off x="571500" y="4381500"/>
              <a:ext cx="685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64" name="Straight Connector 3145763"/>
            <p:cNvCxnSpPr>
              <a:cxnSpLocks/>
            </p:cNvCxnSpPr>
            <p:nvPr/>
          </p:nvCxnSpPr>
          <p:spPr>
            <a:xfrm>
              <a:off x="609600" y="44958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sp>
          <p:nvSpPr>
            <p:cNvPr id="1049238" name="TextBox 1049237"/>
            <p:cNvSpPr txBox="1"/>
            <p:nvPr/>
          </p:nvSpPr>
          <p:spPr>
            <a:xfrm>
              <a:off x="609600" y="4157246"/>
              <a:ext cx="298480" cy="33867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a</a:t>
              </a:r>
            </a:p>
          </p:txBody>
        </p:sp>
        <p:cxnSp>
          <p:nvCxnSpPr>
            <p:cNvPr id="3145765" name="Straight Connector 3145764"/>
            <p:cNvCxnSpPr>
              <a:cxnSpLocks/>
            </p:cNvCxnSpPr>
            <p:nvPr/>
          </p:nvCxnSpPr>
          <p:spPr>
            <a:xfrm>
              <a:off x="609600" y="41910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66" name="Straight Arrow Connector 3145765"/>
            <p:cNvCxnSpPr>
              <a:cxnSpLocks/>
            </p:cNvCxnSpPr>
            <p:nvPr/>
          </p:nvCxnSpPr>
          <p:spPr>
            <a:xfrm flipV="1">
              <a:off x="381000" y="4521368"/>
              <a:ext cx="228600" cy="16878"/>
            </a:xfrm>
            <a:prstGeom prst="straightConnector1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arrow" w="med" len="med"/>
            </a:ln>
          </p:spPr>
        </p:cxnSp>
        <p:sp>
          <p:nvSpPr>
            <p:cNvPr id="1049239" name="TextBox 1049238"/>
            <p:cNvSpPr txBox="1"/>
            <p:nvPr/>
          </p:nvSpPr>
          <p:spPr>
            <a:xfrm>
              <a:off x="152400" y="3700046"/>
              <a:ext cx="676788" cy="33855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 u="sng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After:</a:t>
              </a:r>
            </a:p>
          </p:txBody>
        </p:sp>
        <p:sp>
          <p:nvSpPr>
            <p:cNvPr id="1049240" name="TextBox 1049239"/>
            <p:cNvSpPr txBox="1"/>
            <p:nvPr/>
          </p:nvSpPr>
          <p:spPr>
            <a:xfrm rot="5400000">
              <a:off x="646172" y="4458108"/>
              <a:ext cx="348137" cy="396239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20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…</a:t>
              </a:r>
            </a:p>
          </p:txBody>
        </p:sp>
      </p:grpSp>
      <p:cxnSp>
        <p:nvCxnSpPr>
          <p:cNvPr id="3145767" name="Straight Arrow Connector 3145766"/>
          <p:cNvCxnSpPr>
            <a:cxnSpLocks/>
          </p:cNvCxnSpPr>
          <p:nvPr/>
        </p:nvCxnSpPr>
        <p:spPr>
          <a:xfrm flipH="1">
            <a:off x="5181600" y="1757362"/>
            <a:ext cx="701675" cy="376237"/>
          </a:xfrm>
          <a:prstGeom prst="straightConnector1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arrow" w="med" len="med"/>
          </a:ln>
        </p:spPr>
      </p:cxnSp>
      <p:grpSp>
        <p:nvGrpSpPr>
          <p:cNvPr id="174" name="Group 173"/>
          <p:cNvGrpSpPr/>
          <p:nvPr/>
        </p:nvGrpSpPr>
        <p:grpSpPr>
          <a:xfrm>
            <a:off x="5883275" y="1295400"/>
            <a:ext cx="3053080" cy="1371600"/>
            <a:chOff x="5883057" y="1295400"/>
            <a:chExt cx="3053295" cy="1371600"/>
          </a:xfrm>
        </p:grpSpPr>
        <p:sp>
          <p:nvSpPr>
            <p:cNvPr id="1049241" name="TextBox 1049240"/>
            <p:cNvSpPr txBox="1"/>
            <p:nvPr/>
          </p:nvSpPr>
          <p:spPr>
            <a:xfrm>
              <a:off x="5883057" y="1295400"/>
              <a:ext cx="3053295" cy="891540"/>
            </a:xfrm>
            <a:prstGeom prst="rect">
              <a:avLst/>
            </a:prstGeom>
            <a:gradFill rotWithShape="1">
              <a:gsLst>
                <a:gs pos="0">
                  <a:srgbClr val="DDDDDD">
                    <a:alpha val="100000"/>
                  </a:srgbClr>
                </a:gs>
                <a:gs pos="0">
                  <a:srgbClr val="DDDDDD">
                    <a:alpha val="100000"/>
                  </a:srgbClr>
                </a:gs>
                <a:gs pos="35001">
                  <a:srgbClr val="E6E6E6">
                    <a:alpha val="100000"/>
                  </a:srgbClr>
                </a:gs>
                <a:gs pos="100000">
                  <a:srgbClr val="F5F5F5">
                    <a:alpha val="100000"/>
                  </a:srgbClr>
                </a:gs>
                <a:gs pos="100000">
                  <a:srgbClr val="F5F5F5">
                    <a:alpha val="100000"/>
                  </a:srgbClr>
                </a:gs>
              </a:gsLst>
              <a:lin ang="16200000" scaled="1"/>
            </a:gradFill>
            <a:ln w="9525" cap="flat" cmpd="sng">
              <a:solidFill>
                <a:srgbClr val="AEAEAE">
                  <a:alpha val="100000"/>
                </a:srgbClr>
              </a:solidFill>
              <a:prstDash val="solid"/>
              <a:round/>
            </a:ln>
            <a:effectLst>
              <a:outerShdw dist="20000" dir="5400000">
                <a:srgbClr val="000000">
                  <a:alpha val="37999"/>
                </a:srgbClr>
              </a:outerShdw>
            </a:effectLst>
          </p:spPr>
          <p:txBody>
            <a:bodyPr vert="horz" wrap="none" lIns="91440" tIns="45720" rIns="91440" bIns="45720" anchor="t">
              <a:spAutoFit/>
            </a:bodyPr>
            <a:lstStyle>
              <a:lvl1pPr marL="0" indent="0" algn="l" rtl="0" fontAlgn="base" latinLnBrk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sz="2000" b="0" i="0" u="none" baseline="0">
                  <a:solidFill>
                    <a:schemeClr val="dk1"/>
                  </a:solidFill>
                  <a:latin typeface="Arial" pitchFamily="34" charset="0"/>
                  <a:ea typeface="ＭＳ Ｐゴシック" pitchFamily="34" charset="-128"/>
                  <a:sym typeface="Arial" pitchFamily="34" charset="0"/>
                </a:defRPr>
              </a:lvl1pPr>
              <a:lvl2pPr marL="457200" indent="0" algn="l" rtl="0" fontAlgn="base" latinLnBrk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sz="2000" b="0" i="0" u="none" baseline="0">
                  <a:solidFill>
                    <a:schemeClr val="dk1"/>
                  </a:solidFill>
                  <a:latin typeface="Arial" pitchFamily="34" charset="0"/>
                  <a:ea typeface="ＭＳ Ｐゴシック" pitchFamily="34" charset="-128"/>
                  <a:sym typeface="Arial" pitchFamily="34" charset="0"/>
                </a:defRPr>
              </a:lvl2pPr>
              <a:lvl3pPr marL="914400" indent="0" algn="l" rtl="0" fontAlgn="base" latinLnBrk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sz="2000" b="0" i="0" u="none" baseline="0">
                  <a:solidFill>
                    <a:schemeClr val="dk1"/>
                  </a:solidFill>
                  <a:latin typeface="Arial" pitchFamily="34" charset="0"/>
                  <a:ea typeface="ＭＳ Ｐゴシック" pitchFamily="34" charset="-128"/>
                  <a:sym typeface="Arial" pitchFamily="34" charset="0"/>
                </a:defRPr>
              </a:lvl3pPr>
              <a:lvl4pPr marL="1371600" indent="0" algn="l" rtl="0" fontAlgn="base" latinLnBrk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sz="2000" b="0" i="0" u="none" baseline="0">
                  <a:solidFill>
                    <a:schemeClr val="dk1"/>
                  </a:solidFill>
                  <a:latin typeface="Arial" pitchFamily="34" charset="0"/>
                  <a:ea typeface="ＭＳ Ｐゴシック" pitchFamily="34" charset="-128"/>
                  <a:sym typeface="Arial" pitchFamily="34" charset="0"/>
                </a:defRPr>
              </a:lvl4pPr>
              <a:lvl5pPr marL="1828800" indent="0" algn="l" rtl="0" fontAlgn="base" latinLnBrk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sz="2000" b="0" i="0" u="none" baseline="0">
                  <a:solidFill>
                    <a:schemeClr val="dk1"/>
                  </a:solidFill>
                  <a:latin typeface="Arial" pitchFamily="34" charset="0"/>
                  <a:ea typeface="ＭＳ Ｐゴシック" pitchFamily="34" charset="-128"/>
                  <a:sym typeface="Arial" pitchFamily="34" charset="0"/>
                </a:defRPr>
              </a:lvl5pPr>
            </a:lstStyle>
            <a:p>
              <a:pPr lvl="0"/>
              <a:r>
                <a:rPr lang="en-US" altLang="en-US" sz="1800" u="sng">
                  <a:solidFill>
                    <a:srgbClr val="7030A0"/>
                  </a:solidFill>
                  <a:latin typeface="Tahoma" pitchFamily="34" charset="0"/>
                </a:rPr>
                <a:t>Note:</a:t>
              </a:r>
              <a:r>
                <a:rPr lang="en-US" altLang="en-US" sz="1800">
                  <a:solidFill>
                    <a:srgbClr val="7030A0"/>
                  </a:solidFill>
                  <a:latin typeface="Tahoma" pitchFamily="34" charset="0"/>
                </a:rPr>
                <a:t> Initial stack symbol (S)</a:t>
              </a:r>
              <a:r>
                <a:t/>
              </a:r>
              <a:br/>
              <a:r>
                <a:rPr lang="en-US" altLang="en-US" sz="1800">
                  <a:solidFill>
                    <a:srgbClr val="7030A0"/>
                  </a:solidFill>
                  <a:latin typeface="Tahoma" pitchFamily="34" charset="0"/>
                </a:rPr>
                <a:t>same as the start variable</a:t>
              </a:r>
              <a:r>
                <a:t/>
              </a:r>
              <a:br/>
              <a:r>
                <a:rPr lang="en-US" altLang="en-US" sz="1800">
                  <a:solidFill>
                    <a:srgbClr val="7030A0"/>
                  </a:solidFill>
                  <a:latin typeface="Tahoma" pitchFamily="34" charset="0"/>
                </a:rPr>
                <a:t>in the grammar</a:t>
              </a:r>
            </a:p>
          </p:txBody>
        </p:sp>
        <p:cxnSp>
          <p:nvCxnSpPr>
            <p:cNvPr id="3145768" name="Straight Arrow Connector 3145767"/>
            <p:cNvCxnSpPr>
              <a:cxnSpLocks/>
            </p:cNvCxnSpPr>
            <p:nvPr/>
          </p:nvCxnSpPr>
          <p:spPr>
            <a:xfrm>
              <a:off x="7620000" y="2133600"/>
              <a:ext cx="0" cy="533400"/>
            </a:xfrm>
            <a:prstGeom prst="straightConnector1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arrow" w="med" len="med"/>
            </a:ln>
          </p:spPr>
        </p:cxnSp>
      </p:grpSp>
      <p:cxnSp>
        <p:nvCxnSpPr>
          <p:cNvPr id="3145769" name="Straight Connector 3145768"/>
          <p:cNvCxnSpPr>
            <a:cxnSpLocks/>
          </p:cNvCxnSpPr>
          <p:nvPr/>
        </p:nvCxnSpPr>
        <p:spPr>
          <a:xfrm flipH="1">
            <a:off x="7620000" y="5867400"/>
            <a:ext cx="609600" cy="152400"/>
          </a:xfrm>
          <a:prstGeom prst="line">
            <a:avLst/>
          </a:prstGeom>
          <a:noFill/>
          <a:ln w="9525" cap="flat" cmpd="sng">
            <a:solidFill>
              <a:srgbClr val="FF0000">
                <a:alpha val="100000"/>
              </a:srgbClr>
            </a:solidFill>
            <a:prstDash val="solid"/>
            <a:round/>
          </a:ln>
        </p:spPr>
      </p:cxnSp>
      <p:sp>
        <p:nvSpPr>
          <p:cNvPr id="1049242" name="TextBox 1049241"/>
          <p:cNvSpPr txBox="1"/>
          <p:nvPr/>
        </p:nvSpPr>
        <p:spPr>
          <a:xfrm>
            <a:off x="8153400" y="5757862"/>
            <a:ext cx="525462" cy="338137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rPr>
              <a:t>pop</a:t>
            </a:r>
          </a:p>
        </p:txBody>
      </p:sp>
      <p:grpSp>
        <p:nvGrpSpPr>
          <p:cNvPr id="175" name="Group 174"/>
          <p:cNvGrpSpPr/>
          <p:nvPr/>
        </p:nvGrpSpPr>
        <p:grpSpPr>
          <a:xfrm>
            <a:off x="8305800" y="5257800"/>
            <a:ext cx="685800" cy="476250"/>
            <a:chOff x="8305800" y="5257800"/>
            <a:chExt cx="685800" cy="476310"/>
          </a:xfrm>
        </p:grpSpPr>
        <p:sp>
          <p:nvSpPr>
            <p:cNvPr id="1049243" name="TextBox 1049242"/>
            <p:cNvSpPr txBox="1"/>
            <p:nvPr/>
          </p:nvSpPr>
          <p:spPr>
            <a:xfrm>
              <a:off x="8305800" y="5334000"/>
              <a:ext cx="685800" cy="400110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2000">
                  <a:solidFill>
                    <a:srgbClr val="7030A0"/>
                  </a:solidFill>
                  <a:latin typeface="Arial" pitchFamily="34" charset="0"/>
                  <a:ea typeface="ＭＳ Ｐゴシック" pitchFamily="34" charset="-128"/>
                </a:rPr>
                <a:t>a…</a:t>
              </a:r>
            </a:p>
          </p:txBody>
        </p:sp>
        <p:cxnSp>
          <p:nvCxnSpPr>
            <p:cNvPr id="3145770" name="Straight Arrow Connector 3145769"/>
            <p:cNvCxnSpPr>
              <a:cxnSpLocks/>
            </p:cNvCxnSpPr>
            <p:nvPr/>
          </p:nvCxnSpPr>
          <p:spPr>
            <a:xfrm flipH="1">
              <a:off x="8534400" y="5257800"/>
              <a:ext cx="76200" cy="152400"/>
            </a:xfrm>
            <a:prstGeom prst="straightConnector1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arrow" w="med" len="med"/>
            </a:ln>
          </p:spPr>
        </p:cxnSp>
      </p:grpSp>
      <p:sp>
        <p:nvSpPr>
          <p:cNvPr id="1049244" name="TextBox 1049243"/>
          <p:cNvSpPr txBox="1"/>
          <p:nvPr/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1400" dirty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49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145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49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49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049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049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049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04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3145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227" grpId="0" build="p"/>
      <p:bldP spid="104924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Title 1049249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pitchFamily="34" charset="0"/>
                <a:sym typeface="Arial" pitchFamily="34" charset="0"/>
              </a:defRPr>
            </a:lvl1pPr>
          </a:lstStyle>
          <a:p>
            <a:pPr lvl="0" eaLnBrk="1" latinLnBrk="1" hangingPunct="1"/>
            <a:r>
              <a:rPr lang="en-US" altLang="en-US"/>
              <a:t>Example: CFG to PDA</a:t>
            </a:r>
          </a:p>
        </p:txBody>
      </p:sp>
      <p:sp>
        <p:nvSpPr>
          <p:cNvPr id="1049251" name="Content Placeholder 1049250" descr="Rectangle: Click to edit Master text styles Second level Third level Fourth level Fifth level"/>
          <p:cNvSpPr>
            <a:spLocks noGrp="1"/>
          </p:cNvSpPr>
          <p:nvPr>
            <p:ph idx="1"/>
          </p:nvPr>
        </p:nvSpPr>
        <p:spPr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eaLnBrk="1" latinLnBrk="1" hangingPunct="1">
              <a:lnSpc>
                <a:spcPct val="90000"/>
              </a:lnSpc>
            </a:pPr>
            <a:r>
              <a:rPr lang="en-US" altLang="en-US" sz="2800"/>
              <a:t>G = ( {S,A}, {0,1}, P, S)</a:t>
            </a:r>
          </a:p>
          <a:p>
            <a:pPr lvl="0" eaLnBrk="1" latinLnBrk="1" hangingPunct="1">
              <a:lnSpc>
                <a:spcPct val="90000"/>
              </a:lnSpc>
            </a:pPr>
            <a:r>
              <a:rPr lang="en-US" altLang="en-US" sz="2800"/>
              <a:t>P: </a:t>
            </a:r>
          </a:p>
          <a:p>
            <a:pPr lvl="1" eaLnBrk="1" latinLnBrk="1" hangingPunct="1">
              <a:lnSpc>
                <a:spcPct val="90000"/>
              </a:lnSpc>
            </a:pPr>
            <a:r>
              <a:rPr lang="en-US" altLang="en-US" sz="2400"/>
              <a:t>S ==&gt; AS | </a:t>
            </a:r>
            <a:r>
              <a:rPr lang="en-US" altLang="en-US" sz="2000">
                <a:sym typeface="Symbol" pitchFamily="18" charset="2"/>
              </a:rPr>
              <a:t></a:t>
            </a:r>
            <a:r>
              <a:rPr lang="en-US" altLang="en-US" sz="1200">
                <a:ea typeface="ＭＳ Ｐゴシック" pitchFamily="34" charset="-128"/>
              </a:rPr>
              <a:t> </a:t>
            </a:r>
          </a:p>
          <a:p>
            <a:pPr lvl="1" eaLnBrk="1" latinLnBrk="1" hangingPunct="1">
              <a:lnSpc>
                <a:spcPct val="90000"/>
              </a:lnSpc>
            </a:pPr>
            <a:r>
              <a:rPr lang="en-US" altLang="en-US" sz="2400"/>
              <a:t>A ==&gt; 0A1 | A1 | 01</a:t>
            </a:r>
          </a:p>
          <a:p>
            <a:pPr lvl="0" eaLnBrk="1" latinLnBrk="1" hangingPunct="1">
              <a:lnSpc>
                <a:spcPct val="90000"/>
              </a:lnSpc>
            </a:pPr>
            <a:r>
              <a:rPr lang="en-US" altLang="en-US" sz="2800"/>
              <a:t>PDA = ({q}, {0,1}, {0,1,A,S}, </a:t>
            </a:r>
            <a:r>
              <a:rPr lang="el-GR" altLang="en-US" sz="2800">
                <a:ea typeface="Tahoma" pitchFamily="34" charset="0"/>
              </a:rPr>
              <a:t>δ, q, S</a:t>
            </a:r>
            <a:r>
              <a:rPr lang="en-US" altLang="en-US" sz="2800"/>
              <a:t>)</a:t>
            </a:r>
          </a:p>
          <a:p>
            <a:pPr lvl="0" eaLnBrk="1" latinLnBrk="1" hangingPunct="1">
              <a:lnSpc>
                <a:spcPct val="90000"/>
              </a:lnSpc>
            </a:pPr>
            <a:r>
              <a:rPr lang="el-GR" altLang="en-US" sz="2800">
                <a:ea typeface="Tahoma" pitchFamily="34" charset="0"/>
              </a:rPr>
              <a:t>δ: </a:t>
            </a:r>
          </a:p>
          <a:p>
            <a:pPr lvl="1" eaLnBrk="1" latinLnBrk="1" hangingPunct="1">
              <a:lnSpc>
                <a:spcPct val="90000"/>
              </a:lnSpc>
            </a:pPr>
            <a:r>
              <a:rPr lang="el-GR" altLang="en-US" sz="2400">
                <a:solidFill>
                  <a:srgbClr val="FF0000"/>
                </a:solidFill>
                <a:ea typeface="Tahoma" pitchFamily="34" charset="0"/>
              </a:rPr>
              <a:t>δ(q,</a:t>
            </a:r>
            <a:r>
              <a:rPr lang="en-US" altLang="en-US" sz="2400">
                <a:solidFill>
                  <a:srgbClr val="FF0000"/>
                </a:solidFill>
              </a:rPr>
              <a:t> </a:t>
            </a:r>
            <a:r>
              <a:rPr lang="en-US" altLang="en-US" sz="2000">
                <a:solidFill>
                  <a:srgbClr val="FF0000"/>
                </a:solidFill>
                <a:sym typeface="Symbol" pitchFamily="18" charset="2"/>
              </a:rPr>
              <a:t></a:t>
            </a:r>
            <a:r>
              <a:rPr lang="en-US" altLang="en-US" sz="1200">
                <a:solidFill>
                  <a:srgbClr val="FF0000"/>
                </a:solidFill>
                <a:ea typeface="ＭＳ Ｐゴシック" pitchFamily="34" charset="-128"/>
              </a:rPr>
              <a:t> </a:t>
            </a:r>
            <a:r>
              <a:rPr lang="en-US" altLang="en-US" sz="2400">
                <a:solidFill>
                  <a:srgbClr val="FF0000"/>
                </a:solidFill>
              </a:rPr>
              <a:t>, S) = { (q, AS), (q, </a:t>
            </a:r>
            <a:r>
              <a:rPr lang="en-US" altLang="en-US" sz="2000">
                <a:solidFill>
                  <a:srgbClr val="FF0000"/>
                </a:solidFill>
                <a:sym typeface="Symbol" pitchFamily="18" charset="2"/>
              </a:rPr>
              <a:t></a:t>
            </a:r>
            <a:r>
              <a:rPr lang="en-US" altLang="en-US" sz="1200">
                <a:solidFill>
                  <a:srgbClr val="FF0000"/>
                </a:solidFill>
                <a:ea typeface="ＭＳ Ｐゴシック" pitchFamily="34" charset="-128"/>
              </a:rPr>
              <a:t> </a:t>
            </a:r>
            <a:r>
              <a:rPr lang="en-US" altLang="en-US" sz="2400">
                <a:solidFill>
                  <a:srgbClr val="FF0000"/>
                </a:solidFill>
              </a:rPr>
              <a:t>)}</a:t>
            </a:r>
          </a:p>
          <a:p>
            <a:pPr lvl="1" eaLnBrk="1" latinLnBrk="1" hangingPunct="1">
              <a:lnSpc>
                <a:spcPct val="90000"/>
              </a:lnSpc>
            </a:pPr>
            <a:r>
              <a:rPr lang="el-GR" altLang="en-US" sz="2400">
                <a:solidFill>
                  <a:srgbClr val="FF0000"/>
                </a:solidFill>
                <a:ea typeface="Tahoma" pitchFamily="34" charset="0"/>
              </a:rPr>
              <a:t>δ(q,</a:t>
            </a:r>
            <a:r>
              <a:rPr lang="en-US" altLang="en-US" sz="2400">
                <a:solidFill>
                  <a:srgbClr val="FF0000"/>
                </a:solidFill>
              </a:rPr>
              <a:t> </a:t>
            </a:r>
            <a:r>
              <a:rPr lang="en-US" altLang="en-US" sz="2000">
                <a:solidFill>
                  <a:srgbClr val="FF0000"/>
                </a:solidFill>
                <a:sym typeface="Symbol" pitchFamily="18" charset="2"/>
              </a:rPr>
              <a:t></a:t>
            </a:r>
            <a:r>
              <a:rPr lang="en-US" altLang="en-US" sz="1200">
                <a:solidFill>
                  <a:srgbClr val="FF0000"/>
                </a:solidFill>
                <a:ea typeface="ＭＳ Ｐゴシック" pitchFamily="34" charset="-128"/>
              </a:rPr>
              <a:t> </a:t>
            </a:r>
            <a:r>
              <a:rPr lang="en-US" altLang="en-US" sz="2400">
                <a:solidFill>
                  <a:srgbClr val="FF0000"/>
                </a:solidFill>
              </a:rPr>
              <a:t>, A) = { (q,0A1), (q,A1), (q,01) }</a:t>
            </a:r>
          </a:p>
          <a:p>
            <a:pPr lvl="1" eaLnBrk="1" latinLnBrk="1" hangingPunct="1">
              <a:lnSpc>
                <a:spcPct val="90000"/>
              </a:lnSpc>
            </a:pPr>
            <a:r>
              <a:rPr lang="el-GR" altLang="en-US" sz="2400">
                <a:solidFill>
                  <a:srgbClr val="FF0000"/>
                </a:solidFill>
                <a:ea typeface="Tahoma" pitchFamily="34" charset="0"/>
              </a:rPr>
              <a:t>δ(q,</a:t>
            </a:r>
            <a:r>
              <a:rPr lang="en-US" altLang="en-US" sz="2400">
                <a:solidFill>
                  <a:srgbClr val="FF0000"/>
                </a:solidFill>
              </a:rPr>
              <a:t> 0, 0) = { (q, </a:t>
            </a:r>
            <a:r>
              <a:rPr lang="en-US" altLang="en-US" sz="2000">
                <a:solidFill>
                  <a:srgbClr val="FF0000"/>
                </a:solidFill>
                <a:sym typeface="Symbol" pitchFamily="18" charset="2"/>
              </a:rPr>
              <a:t></a:t>
            </a:r>
            <a:r>
              <a:rPr lang="en-US" altLang="en-US" sz="1200">
                <a:solidFill>
                  <a:srgbClr val="FF0000"/>
                </a:solidFill>
                <a:ea typeface="ＭＳ Ｐゴシック" pitchFamily="34" charset="-128"/>
              </a:rPr>
              <a:t> </a:t>
            </a:r>
            <a:r>
              <a:rPr lang="en-US" altLang="en-US" sz="2400">
                <a:solidFill>
                  <a:srgbClr val="FF0000"/>
                </a:solidFill>
              </a:rPr>
              <a:t>) }</a:t>
            </a:r>
          </a:p>
          <a:p>
            <a:pPr lvl="1" eaLnBrk="1" latinLnBrk="1" hangingPunct="1">
              <a:lnSpc>
                <a:spcPct val="90000"/>
              </a:lnSpc>
            </a:pPr>
            <a:r>
              <a:rPr lang="el-GR" altLang="en-US" sz="2400">
                <a:solidFill>
                  <a:srgbClr val="FF0000"/>
                </a:solidFill>
                <a:ea typeface="Tahoma" pitchFamily="34" charset="0"/>
              </a:rPr>
              <a:t>δ(q,</a:t>
            </a:r>
            <a:r>
              <a:rPr lang="en-US" altLang="en-US" sz="2400">
                <a:solidFill>
                  <a:srgbClr val="FF0000"/>
                </a:solidFill>
              </a:rPr>
              <a:t> 1, 1) = { (q, </a:t>
            </a:r>
            <a:r>
              <a:rPr lang="en-US" altLang="en-US" sz="2000">
                <a:solidFill>
                  <a:srgbClr val="FF0000"/>
                </a:solidFill>
                <a:sym typeface="Symbol" pitchFamily="18" charset="2"/>
              </a:rPr>
              <a:t></a:t>
            </a:r>
            <a:r>
              <a:rPr lang="en-US" altLang="en-US" sz="1200">
                <a:solidFill>
                  <a:srgbClr val="FF0000"/>
                </a:solidFill>
                <a:ea typeface="ＭＳ Ｐゴシック" pitchFamily="34" charset="-128"/>
              </a:rPr>
              <a:t> </a:t>
            </a:r>
            <a:r>
              <a:rPr lang="en-US" altLang="en-US" sz="2400">
                <a:solidFill>
                  <a:srgbClr val="FF0000"/>
                </a:solidFill>
              </a:rPr>
              <a:t>) }</a:t>
            </a:r>
          </a:p>
        </p:txBody>
      </p:sp>
      <p:sp>
        <p:nvSpPr>
          <p:cNvPr id="1049252" name="TextBox 1049251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27</a:t>
            </a:fld>
            <a:endParaRPr lang="en-US" altLang="en-US" sz="1400">
              <a:ea typeface="ＭＳ Ｐゴシック" pitchFamily="34" charset="-128"/>
            </a:endParaRPr>
          </a:p>
        </p:txBody>
      </p:sp>
      <p:sp>
        <p:nvSpPr>
          <p:cNvPr id="1049253" name="TextBox 1049252"/>
          <p:cNvSpPr txBox="1"/>
          <p:nvPr/>
        </p:nvSpPr>
        <p:spPr>
          <a:xfrm>
            <a:off x="4876800" y="5791200"/>
            <a:ext cx="3434081" cy="3962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How will this new PDA work?</a:t>
            </a:r>
          </a:p>
        </p:txBody>
      </p:sp>
      <p:sp>
        <p:nvSpPr>
          <p:cNvPr id="1049254" name="TextBox 1049253"/>
          <p:cNvSpPr txBox="1"/>
          <p:nvPr/>
        </p:nvSpPr>
        <p:spPr>
          <a:xfrm>
            <a:off x="5562600" y="6172200"/>
            <a:ext cx="3065780" cy="3962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Lets simulate string </a:t>
            </a:r>
            <a:r>
              <a:rPr lang="en-US" altLang="en-US" sz="2000" u="sng">
                <a:latin typeface="Arial" pitchFamily="34" charset="0"/>
                <a:ea typeface="ＭＳ Ｐゴシック" pitchFamily="34" charset="-128"/>
              </a:rPr>
              <a:t>0011</a:t>
            </a:r>
          </a:p>
        </p:txBody>
      </p:sp>
      <p:grpSp>
        <p:nvGrpSpPr>
          <p:cNvPr id="179" name="Group 178"/>
          <p:cNvGrpSpPr/>
          <p:nvPr/>
        </p:nvGrpSpPr>
        <p:grpSpPr>
          <a:xfrm>
            <a:off x="7162800" y="1752600"/>
            <a:ext cx="1752600" cy="2362200"/>
            <a:chOff x="7162800" y="1752600"/>
            <a:chExt cx="1752600" cy="2362200"/>
          </a:xfrm>
        </p:grpSpPr>
        <p:sp>
          <p:nvSpPr>
            <p:cNvPr id="1049255" name="Oval 1049254"/>
            <p:cNvSpPr/>
            <p:nvPr/>
          </p:nvSpPr>
          <p:spPr>
            <a:xfrm>
              <a:off x="7978775" y="3581400"/>
              <a:ext cx="381000" cy="381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  <p:txBody>
            <a:bodyPr vert="horz" wrap="none" lIns="91440" tIns="45720" rIns="91440" bIns="45720" anchor="ctr"/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 algn="ctr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q</a:t>
              </a:r>
            </a:p>
          </p:txBody>
        </p:sp>
        <p:sp>
          <p:nvSpPr>
            <p:cNvPr id="1049256" name="Straight Connector 1049255"/>
            <p:cNvSpPr/>
            <p:nvPr/>
          </p:nvSpPr>
          <p:spPr>
            <a:xfrm>
              <a:off x="7445375" y="3733800"/>
              <a:ext cx="5334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triangle" w="med" len="med"/>
            </a:ln>
          </p:spPr>
        </p:sp>
        <p:sp>
          <p:nvSpPr>
            <p:cNvPr id="1049257" name="Freeform 1049256"/>
            <p:cNvSpPr/>
            <p:nvPr/>
          </p:nvSpPr>
          <p:spPr bwMode="auto">
            <a:xfrm>
              <a:off x="7800975" y="3200400"/>
              <a:ext cx="673100" cy="457200"/>
            </a:xfrm>
            <a:custGeom>
              <a:avLst/>
              <a:gdLst>
                <a:gd name="l" fmla="*/ 0 w 424"/>
                <a:gd name="t" fmla="*/ 0 h 288"/>
                <a:gd name="r" fmla="*/ 424 w 424"/>
                <a:gd name="b" fmla="*/ 288 h 288"/>
              </a:gdLst>
              <a:ahLst/>
              <a:cxnLst/>
              <a:rect l="l" t="t" r="r" b="b"/>
              <a:pathLst>
                <a:path w="424" h="288">
                  <a:moveTo>
                    <a:pt x="112" y="288"/>
                  </a:moveTo>
                  <a:cubicBezTo>
                    <a:pt x="56" y="240"/>
                    <a:pt x="0" y="192"/>
                    <a:pt x="16" y="144"/>
                  </a:cubicBezTo>
                  <a:cubicBezTo>
                    <a:pt x="32" y="96"/>
                    <a:pt x="144" y="0"/>
                    <a:pt x="208" y="0"/>
                  </a:cubicBezTo>
                  <a:cubicBezTo>
                    <a:pt x="272" y="0"/>
                    <a:pt x="376" y="96"/>
                    <a:pt x="400" y="144"/>
                  </a:cubicBezTo>
                  <a:cubicBezTo>
                    <a:pt x="424" y="192"/>
                    <a:pt x="388" y="240"/>
                    <a:pt x="352" y="288"/>
                  </a:cubicBezTo>
                </a:path>
              </a:pathLst>
            </a:cu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arrow" w="med" len="med"/>
            </a:ln>
          </p:spPr>
        </p:sp>
        <p:sp>
          <p:nvSpPr>
            <p:cNvPr id="1049258" name="TextBox 1049257"/>
            <p:cNvSpPr txBox="1"/>
            <p:nvPr/>
          </p:nvSpPr>
          <p:spPr>
            <a:xfrm>
              <a:off x="7162800" y="3390900"/>
              <a:ext cx="563880" cy="28194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200"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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,S</a:t>
              </a:r>
              <a:r>
                <a:rPr lang="en-US" altLang="en-US" sz="1200" baseline="-25000">
                  <a:latin typeface="Arial" pitchFamily="34" charset="0"/>
                  <a:ea typeface="ＭＳ Ｐゴシック" pitchFamily="34" charset="-128"/>
                </a:rPr>
                <a:t> 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/ 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S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 </a:t>
              </a:r>
            </a:p>
          </p:txBody>
        </p:sp>
        <p:sp>
          <p:nvSpPr>
            <p:cNvPr id="1049259" name="TextBox 1049258"/>
            <p:cNvSpPr txBox="1"/>
            <p:nvPr/>
          </p:nvSpPr>
          <p:spPr>
            <a:xfrm>
              <a:off x="7848600" y="1905000"/>
              <a:ext cx="777329" cy="138499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1,1</a:t>
              </a:r>
              <a:r>
                <a:rPr lang="en-US" altLang="en-US" sz="1200" baseline="-25000">
                  <a:latin typeface="Arial" pitchFamily="34" charset="0"/>
                  <a:ea typeface="ＭＳ Ｐゴシック" pitchFamily="34" charset="-128"/>
                </a:rPr>
                <a:t> 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/ 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</a:t>
              </a:r>
            </a:p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0,0</a:t>
              </a:r>
              <a:r>
                <a:rPr lang="en-US" altLang="en-US" sz="1200" baseline="-25000">
                  <a:latin typeface="Arial" pitchFamily="34" charset="0"/>
                  <a:ea typeface="ＭＳ Ｐゴシック" pitchFamily="34" charset="-128"/>
                </a:rPr>
                <a:t> 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/ 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</a:t>
              </a:r>
            </a:p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200"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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,A</a:t>
              </a:r>
              <a:r>
                <a:rPr lang="en-US" altLang="en-US" sz="1200" baseline="-25000">
                  <a:latin typeface="Arial" pitchFamily="34" charset="0"/>
                  <a:ea typeface="ＭＳ Ｐゴシック" pitchFamily="34" charset="-128"/>
                </a:rPr>
                <a:t> 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/ 01</a:t>
              </a:r>
            </a:p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200"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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,A</a:t>
              </a:r>
              <a:r>
                <a:rPr lang="en-US" altLang="en-US" sz="1200" baseline="-25000">
                  <a:latin typeface="Arial" pitchFamily="34" charset="0"/>
                  <a:ea typeface="ＭＳ Ｐゴシック" pitchFamily="34" charset="-128"/>
                </a:rPr>
                <a:t> 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/ A1</a:t>
              </a:r>
            </a:p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200"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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,A</a:t>
              </a:r>
              <a:r>
                <a:rPr lang="en-US" altLang="en-US" sz="1200" baseline="-25000">
                  <a:latin typeface="Arial" pitchFamily="34" charset="0"/>
                  <a:ea typeface="ＭＳ Ｐゴシック" pitchFamily="34" charset="-128"/>
                </a:rPr>
                <a:t> 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/ 0A1</a:t>
              </a:r>
            </a:p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200"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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,S</a:t>
              </a:r>
              <a:r>
                <a:rPr lang="en-US" altLang="en-US" sz="1200" baseline="-25000">
                  <a:latin typeface="Arial" pitchFamily="34" charset="0"/>
                  <a:ea typeface="ＭＳ Ｐゴシック" pitchFamily="34" charset="-128"/>
                </a:rPr>
                <a:t> 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/ 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</a:t>
              </a:r>
            </a:p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200"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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,S</a:t>
              </a:r>
              <a:r>
                <a:rPr lang="en-US" altLang="en-US" sz="1200" baseline="-25000">
                  <a:latin typeface="Arial" pitchFamily="34" charset="0"/>
                  <a:ea typeface="ＭＳ Ｐゴシック" pitchFamily="34" charset="-128"/>
                </a:rPr>
                <a:t> 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/ 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AS</a:t>
              </a:r>
              <a:r>
                <a:rPr lang="en-US" altLang="en-US" sz="1200">
                  <a:latin typeface="Arial" pitchFamily="34" charset="0"/>
                  <a:ea typeface="ＭＳ Ｐゴシック" pitchFamily="34" charset="-128"/>
                </a:rPr>
                <a:t> </a:t>
              </a:r>
            </a:p>
          </p:txBody>
        </p:sp>
        <p:sp>
          <p:nvSpPr>
            <p:cNvPr id="1049260" name="Rounded Rectangle 1049259"/>
            <p:cNvSpPr/>
            <p:nvPr/>
          </p:nvSpPr>
          <p:spPr>
            <a:xfrm>
              <a:off x="7162800" y="1752600"/>
              <a:ext cx="1752600" cy="2362200"/>
            </a:xfrm>
            <a:prstGeom prst="roundRect">
              <a:avLst/>
            </a:prstGeom>
            <a:solidFill>
              <a:srgbClr val="FFC000">
                <a:alpha val="29019"/>
              </a:srgbClr>
            </a:solidFill>
            <a:ln w="31750" cap="flat" cmpd="sng">
              <a:solidFill>
                <a:schemeClr val="dk1">
                  <a:alpha val="100000"/>
                </a:schemeClr>
              </a:solidFill>
              <a:prstDash val="lgDash"/>
              <a:round/>
            </a:ln>
          </p:spPr>
          <p:txBody>
            <a:bodyPr vert="horz" lIns="91440" tIns="45720" rIns="91440" bIns="45720" anchor="t"/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endParaRPr lang="en-US" altLang="en-US" sz="2000">
                <a:latin typeface="Arial" pitchFamily="34" charset="0"/>
                <a:ea typeface="ＭＳ Ｐゴシック" pitchFamily="34" charset="-12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049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049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251" grpId="0" build="p"/>
      <p:bldP spid="1049253" grpId="0" animBg="1"/>
      <p:bldP spid="104925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7" name="Title 1049266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pitchFamily="34" charset="0"/>
                <a:sym typeface="Arial" pitchFamily="34" charset="0"/>
              </a:defRPr>
            </a:lvl1pPr>
          </a:lstStyle>
          <a:p>
            <a:pPr lvl="0" eaLnBrk="1" latinLnBrk="1" hangingPunct="1"/>
            <a:r>
              <a:rPr lang="en-US" altLang="en-US"/>
              <a:t>Simulating string 0011 on the new PDA …</a:t>
            </a:r>
          </a:p>
        </p:txBody>
      </p:sp>
      <p:sp>
        <p:nvSpPr>
          <p:cNvPr id="1049268" name="TextBox 1049267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2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28</a:t>
            </a:fld>
            <a:endParaRPr lang="en-US" altLang="en-US" sz="1400">
              <a:ea typeface="ＭＳ Ｐゴシック" pitchFamily="34" charset="-128"/>
            </a:endParaRPr>
          </a:p>
        </p:txBody>
      </p:sp>
      <p:sp>
        <p:nvSpPr>
          <p:cNvPr id="1049269" name="Rectangle 1049268"/>
          <p:cNvSpPr/>
          <p:nvPr/>
        </p:nvSpPr>
        <p:spPr>
          <a:xfrm>
            <a:off x="381000" y="2209800"/>
            <a:ext cx="4572000" cy="120015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lIns="91440" tIns="45720" rIns="91440" bIns="45720" anchor="t">
            <a:spAutoFit/>
          </a:bodyPr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1pPr>
            <a:lvl2pPr marL="4572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2pPr>
            <a:lvl3pPr marL="9144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3pPr>
            <a:lvl4pPr marL="13716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4pPr>
            <a:lvl5pPr marL="18288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5pPr>
          </a:lstStyle>
          <a:p>
            <a:pPr lvl="0" eaLnBrk="1" latinLnBrk="1" hangingPunct="1">
              <a:lnSpc>
                <a:spcPct val="90000"/>
              </a:lnSpc>
            </a:pPr>
            <a:r>
              <a:rPr lang="en-US" altLang="en-US" sz="1600" u="sng">
                <a:solidFill>
                  <a:srgbClr val="40458C"/>
                </a:solidFill>
                <a:latin typeface="Tahoma" pitchFamily="34" charset="0"/>
                <a:ea typeface="Tahoma" pitchFamily="34" charset="0"/>
              </a:rPr>
              <a:t>PDA (</a:t>
            </a:r>
            <a:r>
              <a:rPr lang="el-GR" altLang="en-US" sz="1600" u="sng">
                <a:solidFill>
                  <a:srgbClr val="40458C"/>
                </a:solidFill>
                <a:latin typeface="Tahoma" pitchFamily="34" charset="0"/>
                <a:ea typeface="Tahoma" pitchFamily="34" charset="0"/>
              </a:rPr>
              <a:t>δ</a:t>
            </a:r>
            <a:r>
              <a:rPr lang="en-US" altLang="en-US" sz="1600" u="sng">
                <a:solidFill>
                  <a:srgbClr val="40458C"/>
                </a:solidFill>
                <a:latin typeface="Tahoma" pitchFamily="34" charset="0"/>
                <a:ea typeface="Tahoma" pitchFamily="34" charset="0"/>
              </a:rPr>
              <a:t>)</a:t>
            </a:r>
            <a:r>
              <a:rPr lang="el-GR" altLang="en-US" sz="1600" u="sng">
                <a:solidFill>
                  <a:srgbClr val="40458C"/>
                </a:solidFill>
                <a:latin typeface="Tahoma" pitchFamily="34" charset="0"/>
                <a:ea typeface="Tahoma" pitchFamily="34" charset="0"/>
              </a:rPr>
              <a:t>: </a:t>
            </a:r>
          </a:p>
          <a:p>
            <a:pPr lvl="1" eaLnBrk="1" latinLnBrk="1" hangingPunct="1">
              <a:lnSpc>
                <a:spcPct val="90000"/>
              </a:lnSpc>
            </a:pPr>
            <a:r>
              <a:rPr lang="el-GR" altLang="en-US" sz="1600">
                <a:solidFill>
                  <a:srgbClr val="FF0000"/>
                </a:solidFill>
                <a:latin typeface="Tahoma" pitchFamily="34" charset="0"/>
                <a:ea typeface="Tahoma" pitchFamily="34" charset="0"/>
              </a:rPr>
              <a:t>δ(q,</a:t>
            </a:r>
            <a:r>
              <a:rPr lang="en-US" altLang="en-US" sz="1600">
                <a:solidFill>
                  <a:srgbClr val="FF0000"/>
                </a:solidFill>
                <a:latin typeface="Tahoma" pitchFamily="34" charset="0"/>
              </a:rPr>
              <a:t> </a:t>
            </a:r>
            <a:r>
              <a:rPr lang="en-US" altLang="en-US" sz="1600">
                <a:solidFill>
                  <a:srgbClr val="FF0000"/>
                </a:solidFill>
                <a:latin typeface="Tahoma" pitchFamily="34" charset="0"/>
                <a:sym typeface="Symbol" pitchFamily="18" charset="2"/>
              </a:rPr>
              <a:t></a:t>
            </a:r>
            <a:r>
              <a:rPr lang="en-US" altLang="en-US" sz="1600">
                <a:solidFill>
                  <a:srgbClr val="FF0000"/>
                </a:solidFill>
                <a:latin typeface="Tahoma" pitchFamily="34" charset="0"/>
              </a:rPr>
              <a:t> , S) = { (q, AS), (q, </a:t>
            </a:r>
            <a:r>
              <a:rPr lang="en-US" altLang="en-US" sz="1600">
                <a:solidFill>
                  <a:srgbClr val="FF0000"/>
                </a:solidFill>
                <a:latin typeface="Tahoma" pitchFamily="34" charset="0"/>
                <a:sym typeface="Symbol" pitchFamily="18" charset="2"/>
              </a:rPr>
              <a:t></a:t>
            </a:r>
            <a:r>
              <a:rPr lang="en-US" altLang="en-US" sz="1600">
                <a:solidFill>
                  <a:srgbClr val="FF0000"/>
                </a:solidFill>
                <a:latin typeface="Tahoma" pitchFamily="34" charset="0"/>
              </a:rPr>
              <a:t> )}</a:t>
            </a:r>
          </a:p>
          <a:p>
            <a:pPr lvl="1" eaLnBrk="1" latinLnBrk="1" hangingPunct="1">
              <a:lnSpc>
                <a:spcPct val="90000"/>
              </a:lnSpc>
            </a:pPr>
            <a:r>
              <a:rPr lang="el-GR" altLang="en-US" sz="1600">
                <a:solidFill>
                  <a:srgbClr val="FF0000"/>
                </a:solidFill>
                <a:latin typeface="Tahoma" pitchFamily="34" charset="0"/>
                <a:ea typeface="Tahoma" pitchFamily="34" charset="0"/>
              </a:rPr>
              <a:t>δ(q,</a:t>
            </a:r>
            <a:r>
              <a:rPr lang="en-US" altLang="en-US" sz="1600">
                <a:solidFill>
                  <a:srgbClr val="FF0000"/>
                </a:solidFill>
                <a:latin typeface="Tahoma" pitchFamily="34" charset="0"/>
              </a:rPr>
              <a:t> </a:t>
            </a:r>
            <a:r>
              <a:rPr lang="en-US" altLang="en-US" sz="1600">
                <a:solidFill>
                  <a:srgbClr val="FF0000"/>
                </a:solidFill>
                <a:latin typeface="Tahoma" pitchFamily="34" charset="0"/>
                <a:sym typeface="Symbol" pitchFamily="18" charset="2"/>
              </a:rPr>
              <a:t></a:t>
            </a:r>
            <a:r>
              <a:rPr lang="en-US" altLang="en-US" sz="1600">
                <a:solidFill>
                  <a:srgbClr val="FF0000"/>
                </a:solidFill>
                <a:latin typeface="Tahoma" pitchFamily="34" charset="0"/>
              </a:rPr>
              <a:t> , A) = { (q,0A1), (q,A1), (q,01) }</a:t>
            </a:r>
          </a:p>
          <a:p>
            <a:pPr lvl="1" eaLnBrk="1" latinLnBrk="1" hangingPunct="1">
              <a:lnSpc>
                <a:spcPct val="90000"/>
              </a:lnSpc>
            </a:pPr>
            <a:r>
              <a:rPr lang="el-GR" altLang="en-US" sz="1600">
                <a:solidFill>
                  <a:srgbClr val="FF0000"/>
                </a:solidFill>
                <a:latin typeface="Tahoma" pitchFamily="34" charset="0"/>
                <a:ea typeface="Tahoma" pitchFamily="34" charset="0"/>
              </a:rPr>
              <a:t>δ(q,</a:t>
            </a:r>
            <a:r>
              <a:rPr lang="en-US" altLang="en-US" sz="1600">
                <a:solidFill>
                  <a:srgbClr val="FF0000"/>
                </a:solidFill>
                <a:latin typeface="Tahoma" pitchFamily="34" charset="0"/>
              </a:rPr>
              <a:t> 0, 0) = { (q, </a:t>
            </a:r>
            <a:r>
              <a:rPr lang="en-US" altLang="en-US" sz="1600">
                <a:solidFill>
                  <a:srgbClr val="FF0000"/>
                </a:solidFill>
                <a:latin typeface="Tahoma" pitchFamily="34" charset="0"/>
                <a:sym typeface="Symbol" pitchFamily="18" charset="2"/>
              </a:rPr>
              <a:t></a:t>
            </a:r>
            <a:r>
              <a:rPr lang="en-US" altLang="en-US" sz="1600">
                <a:solidFill>
                  <a:srgbClr val="FF0000"/>
                </a:solidFill>
                <a:latin typeface="Tahoma" pitchFamily="34" charset="0"/>
              </a:rPr>
              <a:t> ) }</a:t>
            </a:r>
          </a:p>
          <a:p>
            <a:pPr lvl="1" eaLnBrk="1" latinLnBrk="1" hangingPunct="1">
              <a:lnSpc>
                <a:spcPct val="90000"/>
              </a:lnSpc>
            </a:pPr>
            <a:r>
              <a:rPr lang="el-GR" altLang="en-US" sz="1600">
                <a:solidFill>
                  <a:srgbClr val="FF0000"/>
                </a:solidFill>
                <a:latin typeface="Tahoma" pitchFamily="34" charset="0"/>
                <a:ea typeface="Tahoma" pitchFamily="34" charset="0"/>
              </a:rPr>
              <a:t>δ(q,</a:t>
            </a:r>
            <a:r>
              <a:rPr lang="en-US" altLang="en-US" sz="1600">
                <a:solidFill>
                  <a:srgbClr val="FF0000"/>
                </a:solidFill>
                <a:latin typeface="Tahoma" pitchFamily="34" charset="0"/>
              </a:rPr>
              <a:t> 1, 1) = { (q, </a:t>
            </a:r>
            <a:r>
              <a:rPr lang="en-US" altLang="en-US" sz="1600">
                <a:solidFill>
                  <a:srgbClr val="FF0000"/>
                </a:solidFill>
                <a:latin typeface="Tahoma" pitchFamily="34" charset="0"/>
                <a:sym typeface="Symbol" pitchFamily="18" charset="2"/>
              </a:rPr>
              <a:t></a:t>
            </a:r>
            <a:r>
              <a:rPr lang="en-US" altLang="en-US" sz="1600">
                <a:solidFill>
                  <a:srgbClr val="FF0000"/>
                </a:solidFill>
                <a:latin typeface="Tahoma" pitchFamily="34" charset="0"/>
              </a:rPr>
              <a:t> ) }</a:t>
            </a:r>
          </a:p>
        </p:txBody>
      </p:sp>
      <p:grpSp>
        <p:nvGrpSpPr>
          <p:cNvPr id="183" name="Group 182"/>
          <p:cNvGrpSpPr/>
          <p:nvPr/>
        </p:nvGrpSpPr>
        <p:grpSpPr>
          <a:xfrm>
            <a:off x="152400" y="4267200"/>
            <a:ext cx="549275" cy="1143000"/>
            <a:chOff x="1097258" y="4038600"/>
            <a:chExt cx="549522" cy="1143000"/>
          </a:xfrm>
        </p:grpSpPr>
        <p:cxnSp>
          <p:nvCxnSpPr>
            <p:cNvPr id="3145771" name="Straight Connector 3145770"/>
            <p:cNvCxnSpPr>
              <a:cxnSpLocks/>
            </p:cNvCxnSpPr>
            <p:nvPr/>
          </p:nvCxnSpPr>
          <p:spPr>
            <a:xfrm rot="5400000">
              <a:off x="754358" y="4610100"/>
              <a:ext cx="11430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72" name="Straight Connector 3145771"/>
            <p:cNvCxnSpPr>
              <a:cxnSpLocks/>
            </p:cNvCxnSpPr>
            <p:nvPr/>
          </p:nvCxnSpPr>
          <p:spPr>
            <a:xfrm>
              <a:off x="1325858" y="51816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73" name="Straight Connector 3145772"/>
            <p:cNvCxnSpPr>
              <a:cxnSpLocks/>
            </p:cNvCxnSpPr>
            <p:nvPr/>
          </p:nvCxnSpPr>
          <p:spPr>
            <a:xfrm rot="5400000" flipH="1" flipV="1">
              <a:off x="1059158" y="4610100"/>
              <a:ext cx="11430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74" name="Straight Connector 3145773"/>
            <p:cNvCxnSpPr>
              <a:cxnSpLocks/>
            </p:cNvCxnSpPr>
            <p:nvPr/>
          </p:nvCxnSpPr>
          <p:spPr>
            <a:xfrm>
              <a:off x="1325858" y="51816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sp>
          <p:nvSpPr>
            <p:cNvPr id="1049270" name="TextBox 1049269"/>
            <p:cNvSpPr txBox="1"/>
            <p:nvPr/>
          </p:nvSpPr>
          <p:spPr>
            <a:xfrm>
              <a:off x="1325858" y="4843046"/>
              <a:ext cx="320922" cy="33855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2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S</a:t>
              </a:r>
            </a:p>
          </p:txBody>
        </p:sp>
        <p:cxnSp>
          <p:nvCxnSpPr>
            <p:cNvPr id="3145775" name="Straight Connector 3145774"/>
            <p:cNvCxnSpPr>
              <a:cxnSpLocks/>
            </p:cNvCxnSpPr>
            <p:nvPr/>
          </p:nvCxnSpPr>
          <p:spPr>
            <a:xfrm>
              <a:off x="1325858" y="48768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76" name="Straight Arrow Connector 3145775"/>
            <p:cNvCxnSpPr>
              <a:cxnSpLocks/>
            </p:cNvCxnSpPr>
            <p:nvPr/>
          </p:nvCxnSpPr>
          <p:spPr>
            <a:xfrm flipV="1">
              <a:off x="1097258" y="5012323"/>
              <a:ext cx="228600" cy="16877"/>
            </a:xfrm>
            <a:prstGeom prst="straightConnector1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arrow" w="med" len="med"/>
            </a:ln>
          </p:spPr>
        </p:cxnSp>
      </p:grpSp>
      <p:sp>
        <p:nvSpPr>
          <p:cNvPr id="1049271" name="TextBox 1049270"/>
          <p:cNvSpPr txBox="1"/>
          <p:nvPr/>
        </p:nvSpPr>
        <p:spPr>
          <a:xfrm>
            <a:off x="152400" y="3548062"/>
            <a:ext cx="4399281" cy="332741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2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 u="sng">
                <a:solidFill>
                  <a:srgbClr val="00B050"/>
                </a:solidFill>
                <a:latin typeface="Arial" pitchFamily="34" charset="0"/>
                <a:ea typeface="ＭＳ Ｐゴシック" pitchFamily="34" charset="-128"/>
              </a:rPr>
              <a:t>Stack moves (shows only the successful path):</a:t>
            </a:r>
          </a:p>
        </p:txBody>
      </p:sp>
      <p:grpSp>
        <p:nvGrpSpPr>
          <p:cNvPr id="184" name="Group 183"/>
          <p:cNvGrpSpPr/>
          <p:nvPr/>
        </p:nvGrpSpPr>
        <p:grpSpPr>
          <a:xfrm>
            <a:off x="974725" y="4267200"/>
            <a:ext cx="565150" cy="1143000"/>
            <a:chOff x="1919336" y="4038600"/>
            <a:chExt cx="565644" cy="1143000"/>
          </a:xfrm>
        </p:grpSpPr>
        <p:cxnSp>
          <p:nvCxnSpPr>
            <p:cNvPr id="3145777" name="Straight Connector 3145776"/>
            <p:cNvCxnSpPr>
              <a:cxnSpLocks/>
            </p:cNvCxnSpPr>
            <p:nvPr/>
          </p:nvCxnSpPr>
          <p:spPr>
            <a:xfrm rot="5400000">
              <a:off x="1576436" y="4610100"/>
              <a:ext cx="11430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78" name="Straight Connector 3145777"/>
            <p:cNvCxnSpPr>
              <a:cxnSpLocks/>
            </p:cNvCxnSpPr>
            <p:nvPr/>
          </p:nvCxnSpPr>
          <p:spPr>
            <a:xfrm>
              <a:off x="2147936" y="51816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79" name="Straight Connector 3145778"/>
            <p:cNvCxnSpPr>
              <a:cxnSpLocks/>
            </p:cNvCxnSpPr>
            <p:nvPr/>
          </p:nvCxnSpPr>
          <p:spPr>
            <a:xfrm rot="5400000" flipH="1" flipV="1">
              <a:off x="1881236" y="4610100"/>
              <a:ext cx="11430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80" name="Straight Connector 3145779"/>
            <p:cNvCxnSpPr>
              <a:cxnSpLocks/>
            </p:cNvCxnSpPr>
            <p:nvPr/>
          </p:nvCxnSpPr>
          <p:spPr>
            <a:xfrm>
              <a:off x="2147936" y="51816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sp>
          <p:nvSpPr>
            <p:cNvPr id="1049272" name="TextBox 1049271"/>
            <p:cNvSpPr txBox="1"/>
            <p:nvPr/>
          </p:nvSpPr>
          <p:spPr>
            <a:xfrm>
              <a:off x="2147936" y="4843046"/>
              <a:ext cx="320922" cy="33855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2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S</a:t>
              </a:r>
            </a:p>
          </p:txBody>
        </p:sp>
        <p:cxnSp>
          <p:nvCxnSpPr>
            <p:cNvPr id="3145781" name="Straight Connector 3145780"/>
            <p:cNvCxnSpPr>
              <a:cxnSpLocks/>
            </p:cNvCxnSpPr>
            <p:nvPr/>
          </p:nvCxnSpPr>
          <p:spPr>
            <a:xfrm>
              <a:off x="2147936" y="48768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82" name="Straight Arrow Connector 3145781"/>
            <p:cNvCxnSpPr>
              <a:cxnSpLocks/>
            </p:cNvCxnSpPr>
            <p:nvPr/>
          </p:nvCxnSpPr>
          <p:spPr>
            <a:xfrm flipV="1">
              <a:off x="1919336" y="4724400"/>
              <a:ext cx="228600" cy="16877"/>
            </a:xfrm>
            <a:prstGeom prst="straightConnector1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arrow" w="med" len="med"/>
            </a:ln>
          </p:spPr>
        </p:cxnSp>
        <p:sp>
          <p:nvSpPr>
            <p:cNvPr id="1049273" name="TextBox 1049272"/>
            <p:cNvSpPr txBox="1"/>
            <p:nvPr/>
          </p:nvSpPr>
          <p:spPr>
            <a:xfrm>
              <a:off x="2164058" y="4614446"/>
              <a:ext cx="320922" cy="33855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2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A</a:t>
              </a:r>
            </a:p>
          </p:txBody>
        </p:sp>
        <p:cxnSp>
          <p:nvCxnSpPr>
            <p:cNvPr id="3145783" name="Straight Connector 3145782"/>
            <p:cNvCxnSpPr>
              <a:cxnSpLocks/>
            </p:cNvCxnSpPr>
            <p:nvPr/>
          </p:nvCxnSpPr>
          <p:spPr>
            <a:xfrm>
              <a:off x="2164058" y="46482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</p:grpSp>
      <p:grpSp>
        <p:nvGrpSpPr>
          <p:cNvPr id="185" name="Group 184"/>
          <p:cNvGrpSpPr/>
          <p:nvPr/>
        </p:nvGrpSpPr>
        <p:grpSpPr>
          <a:xfrm>
            <a:off x="1676400" y="4267200"/>
            <a:ext cx="565150" cy="1143000"/>
            <a:chOff x="2621258" y="4038600"/>
            <a:chExt cx="565644" cy="1143000"/>
          </a:xfrm>
        </p:grpSpPr>
        <p:cxnSp>
          <p:nvCxnSpPr>
            <p:cNvPr id="3145784" name="Straight Connector 3145783"/>
            <p:cNvCxnSpPr>
              <a:cxnSpLocks/>
            </p:cNvCxnSpPr>
            <p:nvPr/>
          </p:nvCxnSpPr>
          <p:spPr>
            <a:xfrm rot="5400000">
              <a:off x="2278358" y="4610100"/>
              <a:ext cx="11430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85" name="Straight Connector 3145784"/>
            <p:cNvCxnSpPr>
              <a:cxnSpLocks/>
            </p:cNvCxnSpPr>
            <p:nvPr/>
          </p:nvCxnSpPr>
          <p:spPr>
            <a:xfrm>
              <a:off x="2849858" y="51816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86" name="Straight Connector 3145785"/>
            <p:cNvCxnSpPr>
              <a:cxnSpLocks/>
            </p:cNvCxnSpPr>
            <p:nvPr/>
          </p:nvCxnSpPr>
          <p:spPr>
            <a:xfrm rot="5400000" flipH="1" flipV="1">
              <a:off x="2583158" y="4610100"/>
              <a:ext cx="11430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87" name="Straight Connector 3145786"/>
            <p:cNvCxnSpPr>
              <a:cxnSpLocks/>
            </p:cNvCxnSpPr>
            <p:nvPr/>
          </p:nvCxnSpPr>
          <p:spPr>
            <a:xfrm>
              <a:off x="2849858" y="51816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sp>
          <p:nvSpPr>
            <p:cNvPr id="1049274" name="TextBox 1049273"/>
            <p:cNvSpPr txBox="1"/>
            <p:nvPr/>
          </p:nvSpPr>
          <p:spPr>
            <a:xfrm>
              <a:off x="2849858" y="4843046"/>
              <a:ext cx="320922" cy="33855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2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>
                  <a:latin typeface="Arial" pitchFamily="34" charset="0"/>
                  <a:ea typeface="ＭＳ Ｐゴシック" pitchFamily="34" charset="-128"/>
                </a:rPr>
                <a:t>S</a:t>
              </a:r>
            </a:p>
          </p:txBody>
        </p:sp>
        <p:cxnSp>
          <p:nvCxnSpPr>
            <p:cNvPr id="3145788" name="Straight Connector 3145787"/>
            <p:cNvCxnSpPr>
              <a:cxnSpLocks/>
            </p:cNvCxnSpPr>
            <p:nvPr/>
          </p:nvCxnSpPr>
          <p:spPr>
            <a:xfrm>
              <a:off x="2849858" y="48768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sp>
          <p:nvSpPr>
            <p:cNvPr id="1049275" name="TextBox 1049274"/>
            <p:cNvSpPr txBox="1"/>
            <p:nvPr/>
          </p:nvSpPr>
          <p:spPr>
            <a:xfrm>
              <a:off x="2865980" y="4614446"/>
              <a:ext cx="298480" cy="33855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2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1</a:t>
              </a:r>
            </a:p>
          </p:txBody>
        </p:sp>
        <p:cxnSp>
          <p:nvCxnSpPr>
            <p:cNvPr id="3145789" name="Straight Connector 3145788"/>
            <p:cNvCxnSpPr>
              <a:cxnSpLocks/>
            </p:cNvCxnSpPr>
            <p:nvPr/>
          </p:nvCxnSpPr>
          <p:spPr>
            <a:xfrm>
              <a:off x="2865980" y="46482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90" name="Straight Connector 3145789"/>
            <p:cNvCxnSpPr>
              <a:cxnSpLocks/>
            </p:cNvCxnSpPr>
            <p:nvPr/>
          </p:nvCxnSpPr>
          <p:spPr>
            <a:xfrm>
              <a:off x="2849858" y="46482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sp>
          <p:nvSpPr>
            <p:cNvPr id="1049276" name="TextBox 1049275"/>
            <p:cNvSpPr txBox="1"/>
            <p:nvPr/>
          </p:nvSpPr>
          <p:spPr>
            <a:xfrm>
              <a:off x="2865980" y="4385846"/>
              <a:ext cx="320922" cy="33855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2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A</a:t>
              </a:r>
            </a:p>
          </p:txBody>
        </p:sp>
        <p:cxnSp>
          <p:nvCxnSpPr>
            <p:cNvPr id="3145791" name="Straight Connector 3145790"/>
            <p:cNvCxnSpPr>
              <a:cxnSpLocks/>
            </p:cNvCxnSpPr>
            <p:nvPr/>
          </p:nvCxnSpPr>
          <p:spPr>
            <a:xfrm>
              <a:off x="2865980" y="44196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92" name="Straight Connector 3145791"/>
            <p:cNvCxnSpPr>
              <a:cxnSpLocks/>
            </p:cNvCxnSpPr>
            <p:nvPr/>
          </p:nvCxnSpPr>
          <p:spPr>
            <a:xfrm>
              <a:off x="2849858" y="44196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sp>
          <p:nvSpPr>
            <p:cNvPr id="1049277" name="TextBox 1049276"/>
            <p:cNvSpPr txBox="1"/>
            <p:nvPr/>
          </p:nvSpPr>
          <p:spPr>
            <a:xfrm>
              <a:off x="2865980" y="4157246"/>
              <a:ext cx="298480" cy="33855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2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0</a:t>
              </a:r>
            </a:p>
          </p:txBody>
        </p:sp>
        <p:cxnSp>
          <p:nvCxnSpPr>
            <p:cNvPr id="3145793" name="Straight Connector 3145792"/>
            <p:cNvCxnSpPr>
              <a:cxnSpLocks/>
            </p:cNvCxnSpPr>
            <p:nvPr/>
          </p:nvCxnSpPr>
          <p:spPr>
            <a:xfrm>
              <a:off x="2865980" y="41910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94" name="Straight Arrow Connector 3145793"/>
            <p:cNvCxnSpPr>
              <a:cxnSpLocks/>
            </p:cNvCxnSpPr>
            <p:nvPr/>
          </p:nvCxnSpPr>
          <p:spPr>
            <a:xfrm flipV="1">
              <a:off x="2621258" y="4343400"/>
              <a:ext cx="228600" cy="16877"/>
            </a:xfrm>
            <a:prstGeom prst="straightConnector1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arrow" w="med" len="med"/>
            </a:ln>
          </p:spPr>
        </p:cxnSp>
      </p:grpSp>
      <p:grpSp>
        <p:nvGrpSpPr>
          <p:cNvPr id="186" name="Group 185"/>
          <p:cNvGrpSpPr/>
          <p:nvPr/>
        </p:nvGrpSpPr>
        <p:grpSpPr>
          <a:xfrm>
            <a:off x="2438400" y="4267200"/>
            <a:ext cx="565150" cy="1619250"/>
            <a:chOff x="3383258" y="4038600"/>
            <a:chExt cx="565644" cy="1619310"/>
          </a:xfrm>
        </p:grpSpPr>
        <p:cxnSp>
          <p:nvCxnSpPr>
            <p:cNvPr id="3145795" name="Straight Connector 3145794"/>
            <p:cNvCxnSpPr>
              <a:cxnSpLocks/>
            </p:cNvCxnSpPr>
            <p:nvPr/>
          </p:nvCxnSpPr>
          <p:spPr>
            <a:xfrm rot="5400000">
              <a:off x="3040358" y="4610100"/>
              <a:ext cx="11430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96" name="Straight Connector 3145795"/>
            <p:cNvCxnSpPr>
              <a:cxnSpLocks/>
            </p:cNvCxnSpPr>
            <p:nvPr/>
          </p:nvCxnSpPr>
          <p:spPr>
            <a:xfrm>
              <a:off x="3611858" y="51816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97" name="Straight Connector 3145796"/>
            <p:cNvCxnSpPr>
              <a:cxnSpLocks/>
            </p:cNvCxnSpPr>
            <p:nvPr/>
          </p:nvCxnSpPr>
          <p:spPr>
            <a:xfrm rot="5400000" flipH="1" flipV="1">
              <a:off x="3345158" y="4610100"/>
              <a:ext cx="11430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798" name="Straight Connector 3145797"/>
            <p:cNvCxnSpPr>
              <a:cxnSpLocks/>
            </p:cNvCxnSpPr>
            <p:nvPr/>
          </p:nvCxnSpPr>
          <p:spPr>
            <a:xfrm>
              <a:off x="3611858" y="51816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sp>
          <p:nvSpPr>
            <p:cNvPr id="1049278" name="TextBox 1049277"/>
            <p:cNvSpPr txBox="1"/>
            <p:nvPr/>
          </p:nvSpPr>
          <p:spPr>
            <a:xfrm>
              <a:off x="3611858" y="4843046"/>
              <a:ext cx="320922" cy="33855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2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>
                  <a:latin typeface="Arial" pitchFamily="34" charset="0"/>
                  <a:ea typeface="ＭＳ Ｐゴシック" pitchFamily="34" charset="-128"/>
                </a:rPr>
                <a:t>S</a:t>
              </a:r>
            </a:p>
          </p:txBody>
        </p:sp>
        <p:cxnSp>
          <p:nvCxnSpPr>
            <p:cNvPr id="3145799" name="Straight Connector 3145798"/>
            <p:cNvCxnSpPr>
              <a:cxnSpLocks/>
            </p:cNvCxnSpPr>
            <p:nvPr/>
          </p:nvCxnSpPr>
          <p:spPr>
            <a:xfrm>
              <a:off x="3611858" y="48768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sp>
          <p:nvSpPr>
            <p:cNvPr id="1049279" name="TextBox 1049278"/>
            <p:cNvSpPr txBox="1"/>
            <p:nvPr/>
          </p:nvSpPr>
          <p:spPr>
            <a:xfrm>
              <a:off x="3627980" y="4614446"/>
              <a:ext cx="298480" cy="33855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2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>
                  <a:latin typeface="Arial" pitchFamily="34" charset="0"/>
                  <a:ea typeface="ＭＳ Ｐゴシック" pitchFamily="34" charset="-128"/>
                </a:rPr>
                <a:t>1</a:t>
              </a:r>
            </a:p>
          </p:txBody>
        </p:sp>
        <p:cxnSp>
          <p:nvCxnSpPr>
            <p:cNvPr id="3145800" name="Straight Connector 3145799"/>
            <p:cNvCxnSpPr>
              <a:cxnSpLocks/>
            </p:cNvCxnSpPr>
            <p:nvPr/>
          </p:nvCxnSpPr>
          <p:spPr>
            <a:xfrm>
              <a:off x="3627980" y="46482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801" name="Straight Connector 3145800"/>
            <p:cNvCxnSpPr>
              <a:cxnSpLocks/>
            </p:cNvCxnSpPr>
            <p:nvPr/>
          </p:nvCxnSpPr>
          <p:spPr>
            <a:xfrm>
              <a:off x="3611858" y="46482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sp>
          <p:nvSpPr>
            <p:cNvPr id="1049280" name="TextBox 1049279"/>
            <p:cNvSpPr txBox="1"/>
            <p:nvPr/>
          </p:nvSpPr>
          <p:spPr>
            <a:xfrm>
              <a:off x="3627980" y="4385846"/>
              <a:ext cx="320922" cy="33855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2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>
                  <a:latin typeface="Arial" pitchFamily="34" charset="0"/>
                  <a:ea typeface="ＭＳ Ｐゴシック" pitchFamily="34" charset="-128"/>
                </a:rPr>
                <a:t>A</a:t>
              </a:r>
            </a:p>
          </p:txBody>
        </p:sp>
        <p:cxnSp>
          <p:nvCxnSpPr>
            <p:cNvPr id="3145802" name="Straight Connector 3145801"/>
            <p:cNvCxnSpPr>
              <a:cxnSpLocks/>
            </p:cNvCxnSpPr>
            <p:nvPr/>
          </p:nvCxnSpPr>
          <p:spPr>
            <a:xfrm>
              <a:off x="3627980" y="44196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803" name="Straight Connector 3145802"/>
            <p:cNvCxnSpPr>
              <a:cxnSpLocks/>
            </p:cNvCxnSpPr>
            <p:nvPr/>
          </p:nvCxnSpPr>
          <p:spPr>
            <a:xfrm>
              <a:off x="3611858" y="44196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804" name="Straight Arrow Connector 3145803"/>
            <p:cNvCxnSpPr>
              <a:cxnSpLocks/>
            </p:cNvCxnSpPr>
            <p:nvPr/>
          </p:nvCxnSpPr>
          <p:spPr>
            <a:xfrm flipV="1">
              <a:off x="3383258" y="4555123"/>
              <a:ext cx="228600" cy="16877"/>
            </a:xfrm>
            <a:prstGeom prst="straightConnector1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arrow" w="med" len="med"/>
            </a:ln>
          </p:spPr>
        </p:cxnSp>
        <p:sp>
          <p:nvSpPr>
            <p:cNvPr id="1049281" name="TextBox 1049280"/>
            <p:cNvSpPr txBox="1"/>
            <p:nvPr/>
          </p:nvSpPr>
          <p:spPr>
            <a:xfrm>
              <a:off x="3611858" y="5257800"/>
              <a:ext cx="327334" cy="40011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2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2000">
                  <a:latin typeface="Arial" pitchFamily="34" charset="0"/>
                  <a:ea typeface="ＭＳ Ｐゴシック" pitchFamily="34" charset="-128"/>
                </a:rPr>
                <a:t>0</a:t>
              </a:r>
            </a:p>
          </p:txBody>
        </p:sp>
      </p:grpSp>
      <p:grpSp>
        <p:nvGrpSpPr>
          <p:cNvPr id="187" name="Group 186"/>
          <p:cNvGrpSpPr/>
          <p:nvPr/>
        </p:nvGrpSpPr>
        <p:grpSpPr>
          <a:xfrm>
            <a:off x="3168650" y="4267200"/>
            <a:ext cx="549275" cy="1143000"/>
            <a:chOff x="4113014" y="4038600"/>
            <a:chExt cx="549522" cy="1143000"/>
          </a:xfrm>
        </p:grpSpPr>
        <p:cxnSp>
          <p:nvCxnSpPr>
            <p:cNvPr id="3145805" name="Straight Connector 3145804"/>
            <p:cNvCxnSpPr>
              <a:cxnSpLocks/>
            </p:cNvCxnSpPr>
            <p:nvPr/>
          </p:nvCxnSpPr>
          <p:spPr>
            <a:xfrm rot="5400000">
              <a:off x="3770114" y="4610100"/>
              <a:ext cx="11430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806" name="Straight Connector 3145805"/>
            <p:cNvCxnSpPr>
              <a:cxnSpLocks/>
            </p:cNvCxnSpPr>
            <p:nvPr/>
          </p:nvCxnSpPr>
          <p:spPr>
            <a:xfrm>
              <a:off x="4341614" y="51816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807" name="Straight Connector 3145806"/>
            <p:cNvCxnSpPr>
              <a:cxnSpLocks/>
            </p:cNvCxnSpPr>
            <p:nvPr/>
          </p:nvCxnSpPr>
          <p:spPr>
            <a:xfrm rot="5400000" flipH="1" flipV="1">
              <a:off x="4074914" y="4610100"/>
              <a:ext cx="11430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808" name="Straight Connector 3145807"/>
            <p:cNvCxnSpPr>
              <a:cxnSpLocks/>
            </p:cNvCxnSpPr>
            <p:nvPr/>
          </p:nvCxnSpPr>
          <p:spPr>
            <a:xfrm>
              <a:off x="4341614" y="51816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sp>
          <p:nvSpPr>
            <p:cNvPr id="1049282" name="TextBox 1049281"/>
            <p:cNvSpPr txBox="1"/>
            <p:nvPr/>
          </p:nvSpPr>
          <p:spPr>
            <a:xfrm>
              <a:off x="4341614" y="4843046"/>
              <a:ext cx="320922" cy="33855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2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>
                  <a:latin typeface="Arial" pitchFamily="34" charset="0"/>
                  <a:ea typeface="ＭＳ Ｐゴシック" pitchFamily="34" charset="-128"/>
                </a:rPr>
                <a:t>S</a:t>
              </a:r>
            </a:p>
          </p:txBody>
        </p:sp>
        <p:cxnSp>
          <p:nvCxnSpPr>
            <p:cNvPr id="3145809" name="Straight Connector 3145808"/>
            <p:cNvCxnSpPr>
              <a:cxnSpLocks/>
            </p:cNvCxnSpPr>
            <p:nvPr/>
          </p:nvCxnSpPr>
          <p:spPr>
            <a:xfrm>
              <a:off x="4341614" y="48768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sp>
          <p:nvSpPr>
            <p:cNvPr id="1049283" name="TextBox 1049282"/>
            <p:cNvSpPr txBox="1"/>
            <p:nvPr/>
          </p:nvSpPr>
          <p:spPr>
            <a:xfrm>
              <a:off x="4357736" y="4614446"/>
              <a:ext cx="298480" cy="33855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2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>
                  <a:latin typeface="Arial" pitchFamily="34" charset="0"/>
                  <a:ea typeface="ＭＳ Ｐゴシック" pitchFamily="34" charset="-128"/>
                </a:rPr>
                <a:t>1</a:t>
              </a:r>
            </a:p>
          </p:txBody>
        </p:sp>
        <p:cxnSp>
          <p:nvCxnSpPr>
            <p:cNvPr id="3145810" name="Straight Connector 3145809"/>
            <p:cNvCxnSpPr>
              <a:cxnSpLocks/>
            </p:cNvCxnSpPr>
            <p:nvPr/>
          </p:nvCxnSpPr>
          <p:spPr>
            <a:xfrm>
              <a:off x="4357736" y="46482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811" name="Straight Connector 3145810"/>
            <p:cNvCxnSpPr>
              <a:cxnSpLocks/>
            </p:cNvCxnSpPr>
            <p:nvPr/>
          </p:nvCxnSpPr>
          <p:spPr>
            <a:xfrm>
              <a:off x="4341614" y="46482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sp>
          <p:nvSpPr>
            <p:cNvPr id="1049284" name="TextBox 1049283"/>
            <p:cNvSpPr txBox="1"/>
            <p:nvPr/>
          </p:nvSpPr>
          <p:spPr>
            <a:xfrm>
              <a:off x="4357736" y="4385846"/>
              <a:ext cx="298480" cy="33855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2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1</a:t>
              </a:r>
            </a:p>
          </p:txBody>
        </p:sp>
        <p:cxnSp>
          <p:nvCxnSpPr>
            <p:cNvPr id="3145812" name="Straight Connector 3145811"/>
            <p:cNvCxnSpPr>
              <a:cxnSpLocks/>
            </p:cNvCxnSpPr>
            <p:nvPr/>
          </p:nvCxnSpPr>
          <p:spPr>
            <a:xfrm>
              <a:off x="4357736" y="44196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813" name="Straight Connector 3145812"/>
            <p:cNvCxnSpPr>
              <a:cxnSpLocks/>
            </p:cNvCxnSpPr>
            <p:nvPr/>
          </p:nvCxnSpPr>
          <p:spPr>
            <a:xfrm>
              <a:off x="4341614" y="44196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814" name="Straight Arrow Connector 3145813"/>
            <p:cNvCxnSpPr>
              <a:cxnSpLocks/>
            </p:cNvCxnSpPr>
            <p:nvPr/>
          </p:nvCxnSpPr>
          <p:spPr>
            <a:xfrm flipV="1">
              <a:off x="4113014" y="4326523"/>
              <a:ext cx="228600" cy="16877"/>
            </a:xfrm>
            <a:prstGeom prst="straightConnector1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arrow" w="med" len="med"/>
            </a:ln>
          </p:spPr>
        </p:cxnSp>
        <p:cxnSp>
          <p:nvCxnSpPr>
            <p:cNvPr id="3145815" name="Straight Connector 3145814"/>
            <p:cNvCxnSpPr>
              <a:cxnSpLocks/>
            </p:cNvCxnSpPr>
            <p:nvPr/>
          </p:nvCxnSpPr>
          <p:spPr>
            <a:xfrm>
              <a:off x="4357736" y="44196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816" name="Straight Connector 3145815"/>
            <p:cNvCxnSpPr>
              <a:cxnSpLocks/>
            </p:cNvCxnSpPr>
            <p:nvPr/>
          </p:nvCxnSpPr>
          <p:spPr>
            <a:xfrm>
              <a:off x="4341614" y="44196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sp>
          <p:nvSpPr>
            <p:cNvPr id="1049285" name="TextBox 1049284"/>
            <p:cNvSpPr txBox="1"/>
            <p:nvPr/>
          </p:nvSpPr>
          <p:spPr>
            <a:xfrm>
              <a:off x="4357736" y="4157246"/>
              <a:ext cx="298480" cy="33855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2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itchFamily="34" charset="0"/>
                  <a:ea typeface="ＭＳ Ｐゴシック" pitchFamily="34" charset="-128"/>
                </a:rPr>
                <a:t>0</a:t>
              </a:r>
            </a:p>
          </p:txBody>
        </p:sp>
        <p:cxnSp>
          <p:nvCxnSpPr>
            <p:cNvPr id="3145817" name="Straight Connector 3145816"/>
            <p:cNvCxnSpPr>
              <a:cxnSpLocks/>
            </p:cNvCxnSpPr>
            <p:nvPr/>
          </p:nvCxnSpPr>
          <p:spPr>
            <a:xfrm>
              <a:off x="4357736" y="41910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818" name="Straight Connector 3145817"/>
            <p:cNvCxnSpPr>
              <a:cxnSpLocks/>
            </p:cNvCxnSpPr>
            <p:nvPr/>
          </p:nvCxnSpPr>
          <p:spPr>
            <a:xfrm>
              <a:off x="4341614" y="41910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819" name="Straight Connector 3145818"/>
            <p:cNvCxnSpPr>
              <a:cxnSpLocks/>
            </p:cNvCxnSpPr>
            <p:nvPr/>
          </p:nvCxnSpPr>
          <p:spPr>
            <a:xfrm>
              <a:off x="4313780" y="41910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</p:grpSp>
      <p:grpSp>
        <p:nvGrpSpPr>
          <p:cNvPr id="188" name="Group 187"/>
          <p:cNvGrpSpPr/>
          <p:nvPr/>
        </p:nvGrpSpPr>
        <p:grpSpPr>
          <a:xfrm>
            <a:off x="3854450" y="4267200"/>
            <a:ext cx="565150" cy="1600200"/>
            <a:chOff x="4798814" y="4038600"/>
            <a:chExt cx="565644" cy="1600200"/>
          </a:xfrm>
        </p:grpSpPr>
        <p:cxnSp>
          <p:nvCxnSpPr>
            <p:cNvPr id="3145820" name="Straight Connector 3145819"/>
            <p:cNvCxnSpPr>
              <a:cxnSpLocks/>
            </p:cNvCxnSpPr>
            <p:nvPr/>
          </p:nvCxnSpPr>
          <p:spPr>
            <a:xfrm rot="5400000">
              <a:off x="4455914" y="4610100"/>
              <a:ext cx="11430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821" name="Straight Connector 3145820"/>
            <p:cNvCxnSpPr>
              <a:cxnSpLocks/>
            </p:cNvCxnSpPr>
            <p:nvPr/>
          </p:nvCxnSpPr>
          <p:spPr>
            <a:xfrm>
              <a:off x="5027414" y="51816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822" name="Straight Connector 3145821"/>
            <p:cNvCxnSpPr>
              <a:cxnSpLocks/>
            </p:cNvCxnSpPr>
            <p:nvPr/>
          </p:nvCxnSpPr>
          <p:spPr>
            <a:xfrm rot="5400000" flipH="1" flipV="1">
              <a:off x="4760714" y="4610100"/>
              <a:ext cx="11430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823" name="Straight Connector 3145822"/>
            <p:cNvCxnSpPr>
              <a:cxnSpLocks/>
            </p:cNvCxnSpPr>
            <p:nvPr/>
          </p:nvCxnSpPr>
          <p:spPr>
            <a:xfrm>
              <a:off x="5027414" y="51816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sp>
          <p:nvSpPr>
            <p:cNvPr id="1049286" name="TextBox 1049285"/>
            <p:cNvSpPr txBox="1"/>
            <p:nvPr/>
          </p:nvSpPr>
          <p:spPr>
            <a:xfrm>
              <a:off x="5027414" y="4843046"/>
              <a:ext cx="320922" cy="33855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2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>
                  <a:latin typeface="Arial" pitchFamily="34" charset="0"/>
                  <a:ea typeface="ＭＳ Ｐゴシック" pitchFamily="34" charset="-128"/>
                </a:rPr>
                <a:t>S</a:t>
              </a:r>
            </a:p>
          </p:txBody>
        </p:sp>
        <p:cxnSp>
          <p:nvCxnSpPr>
            <p:cNvPr id="3145824" name="Straight Connector 3145823"/>
            <p:cNvCxnSpPr>
              <a:cxnSpLocks/>
            </p:cNvCxnSpPr>
            <p:nvPr/>
          </p:nvCxnSpPr>
          <p:spPr>
            <a:xfrm>
              <a:off x="5027414" y="48768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sp>
          <p:nvSpPr>
            <p:cNvPr id="1049287" name="TextBox 1049286"/>
            <p:cNvSpPr txBox="1"/>
            <p:nvPr/>
          </p:nvSpPr>
          <p:spPr>
            <a:xfrm>
              <a:off x="5043536" y="4614446"/>
              <a:ext cx="298480" cy="33855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2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>
                  <a:latin typeface="Arial" pitchFamily="34" charset="0"/>
                  <a:ea typeface="ＭＳ Ｐゴシック" pitchFamily="34" charset="-128"/>
                </a:rPr>
                <a:t>1</a:t>
              </a:r>
            </a:p>
          </p:txBody>
        </p:sp>
        <p:cxnSp>
          <p:nvCxnSpPr>
            <p:cNvPr id="3145825" name="Straight Connector 3145824"/>
            <p:cNvCxnSpPr>
              <a:cxnSpLocks/>
            </p:cNvCxnSpPr>
            <p:nvPr/>
          </p:nvCxnSpPr>
          <p:spPr>
            <a:xfrm>
              <a:off x="5043536" y="46482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826" name="Straight Connector 3145825"/>
            <p:cNvCxnSpPr>
              <a:cxnSpLocks/>
            </p:cNvCxnSpPr>
            <p:nvPr/>
          </p:nvCxnSpPr>
          <p:spPr>
            <a:xfrm>
              <a:off x="5027414" y="46482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sp>
          <p:nvSpPr>
            <p:cNvPr id="1049288" name="TextBox 1049287"/>
            <p:cNvSpPr txBox="1"/>
            <p:nvPr/>
          </p:nvSpPr>
          <p:spPr>
            <a:xfrm>
              <a:off x="5043536" y="4385846"/>
              <a:ext cx="298480" cy="33855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2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>
                  <a:latin typeface="Arial" pitchFamily="34" charset="0"/>
                  <a:ea typeface="ＭＳ Ｐゴシック" pitchFamily="34" charset="-128"/>
                </a:rPr>
                <a:t>1</a:t>
              </a:r>
            </a:p>
          </p:txBody>
        </p:sp>
        <p:cxnSp>
          <p:nvCxnSpPr>
            <p:cNvPr id="3145827" name="Straight Connector 3145826"/>
            <p:cNvCxnSpPr>
              <a:cxnSpLocks/>
            </p:cNvCxnSpPr>
            <p:nvPr/>
          </p:nvCxnSpPr>
          <p:spPr>
            <a:xfrm>
              <a:off x="5043536" y="44196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828" name="Straight Connector 3145827"/>
            <p:cNvCxnSpPr>
              <a:cxnSpLocks/>
            </p:cNvCxnSpPr>
            <p:nvPr/>
          </p:nvCxnSpPr>
          <p:spPr>
            <a:xfrm>
              <a:off x="5027414" y="44196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829" name="Straight Arrow Connector 3145828"/>
            <p:cNvCxnSpPr>
              <a:cxnSpLocks/>
            </p:cNvCxnSpPr>
            <p:nvPr/>
          </p:nvCxnSpPr>
          <p:spPr>
            <a:xfrm flipV="1">
              <a:off x="4798814" y="4555123"/>
              <a:ext cx="228600" cy="16877"/>
            </a:xfrm>
            <a:prstGeom prst="straightConnector1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arrow" w="med" len="med"/>
            </a:ln>
          </p:spPr>
        </p:cxnSp>
        <p:cxnSp>
          <p:nvCxnSpPr>
            <p:cNvPr id="3145830" name="Straight Connector 3145829"/>
            <p:cNvCxnSpPr>
              <a:cxnSpLocks/>
            </p:cNvCxnSpPr>
            <p:nvPr/>
          </p:nvCxnSpPr>
          <p:spPr>
            <a:xfrm>
              <a:off x="5043536" y="44196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831" name="Straight Connector 3145830"/>
            <p:cNvCxnSpPr>
              <a:cxnSpLocks/>
            </p:cNvCxnSpPr>
            <p:nvPr/>
          </p:nvCxnSpPr>
          <p:spPr>
            <a:xfrm>
              <a:off x="5027414" y="44196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sp>
          <p:nvSpPr>
            <p:cNvPr id="1049289" name="TextBox 1049288"/>
            <p:cNvSpPr txBox="1"/>
            <p:nvPr/>
          </p:nvSpPr>
          <p:spPr>
            <a:xfrm>
              <a:off x="5037124" y="5238690"/>
              <a:ext cx="327334" cy="40011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2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2000">
                  <a:latin typeface="Arial" pitchFamily="34" charset="0"/>
                  <a:ea typeface="ＭＳ Ｐゴシック" pitchFamily="34" charset="-128"/>
                </a:rPr>
                <a:t>0</a:t>
              </a:r>
            </a:p>
          </p:txBody>
        </p:sp>
      </p:grpSp>
      <p:grpSp>
        <p:nvGrpSpPr>
          <p:cNvPr id="189" name="Group 188"/>
          <p:cNvGrpSpPr/>
          <p:nvPr/>
        </p:nvGrpSpPr>
        <p:grpSpPr>
          <a:xfrm>
            <a:off x="4556125" y="4267200"/>
            <a:ext cx="571500" cy="1600200"/>
            <a:chOff x="5500736" y="4038600"/>
            <a:chExt cx="572056" cy="1600200"/>
          </a:xfrm>
        </p:grpSpPr>
        <p:cxnSp>
          <p:nvCxnSpPr>
            <p:cNvPr id="3145832" name="Straight Connector 3145831"/>
            <p:cNvCxnSpPr>
              <a:cxnSpLocks/>
            </p:cNvCxnSpPr>
            <p:nvPr/>
          </p:nvCxnSpPr>
          <p:spPr>
            <a:xfrm rot="5400000">
              <a:off x="5157836" y="4610100"/>
              <a:ext cx="11430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833" name="Straight Connector 3145832"/>
            <p:cNvCxnSpPr>
              <a:cxnSpLocks/>
            </p:cNvCxnSpPr>
            <p:nvPr/>
          </p:nvCxnSpPr>
          <p:spPr>
            <a:xfrm>
              <a:off x="5729336" y="51816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834" name="Straight Connector 3145833"/>
            <p:cNvCxnSpPr>
              <a:cxnSpLocks/>
            </p:cNvCxnSpPr>
            <p:nvPr/>
          </p:nvCxnSpPr>
          <p:spPr>
            <a:xfrm rot="5400000" flipH="1" flipV="1">
              <a:off x="5462636" y="4610100"/>
              <a:ext cx="11430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835" name="Straight Connector 3145834"/>
            <p:cNvCxnSpPr>
              <a:cxnSpLocks/>
            </p:cNvCxnSpPr>
            <p:nvPr/>
          </p:nvCxnSpPr>
          <p:spPr>
            <a:xfrm>
              <a:off x="5729336" y="51816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sp>
          <p:nvSpPr>
            <p:cNvPr id="1049290" name="TextBox 1049289"/>
            <p:cNvSpPr txBox="1"/>
            <p:nvPr/>
          </p:nvSpPr>
          <p:spPr>
            <a:xfrm>
              <a:off x="5729336" y="4843046"/>
              <a:ext cx="320922" cy="33855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2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>
                  <a:latin typeface="Arial" pitchFamily="34" charset="0"/>
                  <a:ea typeface="ＭＳ Ｐゴシック" pitchFamily="34" charset="-128"/>
                </a:rPr>
                <a:t>S</a:t>
              </a:r>
            </a:p>
          </p:txBody>
        </p:sp>
        <p:cxnSp>
          <p:nvCxnSpPr>
            <p:cNvPr id="3145836" name="Straight Connector 3145835"/>
            <p:cNvCxnSpPr>
              <a:cxnSpLocks/>
            </p:cNvCxnSpPr>
            <p:nvPr/>
          </p:nvCxnSpPr>
          <p:spPr>
            <a:xfrm>
              <a:off x="5729336" y="48768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sp>
          <p:nvSpPr>
            <p:cNvPr id="1049291" name="TextBox 1049290"/>
            <p:cNvSpPr txBox="1"/>
            <p:nvPr/>
          </p:nvSpPr>
          <p:spPr>
            <a:xfrm>
              <a:off x="5745458" y="4614446"/>
              <a:ext cx="298480" cy="33855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2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>
                  <a:latin typeface="Arial" pitchFamily="34" charset="0"/>
                  <a:ea typeface="ＭＳ Ｐゴシック" pitchFamily="34" charset="-128"/>
                </a:rPr>
                <a:t>1</a:t>
              </a:r>
            </a:p>
          </p:txBody>
        </p:sp>
        <p:cxnSp>
          <p:nvCxnSpPr>
            <p:cNvPr id="3145837" name="Straight Connector 3145836"/>
            <p:cNvCxnSpPr>
              <a:cxnSpLocks/>
            </p:cNvCxnSpPr>
            <p:nvPr/>
          </p:nvCxnSpPr>
          <p:spPr>
            <a:xfrm>
              <a:off x="5745458" y="46482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838" name="Straight Connector 3145837"/>
            <p:cNvCxnSpPr>
              <a:cxnSpLocks/>
            </p:cNvCxnSpPr>
            <p:nvPr/>
          </p:nvCxnSpPr>
          <p:spPr>
            <a:xfrm>
              <a:off x="5729336" y="46482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839" name="Straight Arrow Connector 3145838"/>
            <p:cNvCxnSpPr>
              <a:cxnSpLocks/>
            </p:cNvCxnSpPr>
            <p:nvPr/>
          </p:nvCxnSpPr>
          <p:spPr>
            <a:xfrm flipV="1">
              <a:off x="5500736" y="4783723"/>
              <a:ext cx="228600" cy="16877"/>
            </a:xfrm>
            <a:prstGeom prst="straightConnector1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arrow" w="med" len="med"/>
            </a:ln>
          </p:spPr>
        </p:cxnSp>
        <p:sp>
          <p:nvSpPr>
            <p:cNvPr id="1049292" name="TextBox 1049291"/>
            <p:cNvSpPr txBox="1"/>
            <p:nvPr/>
          </p:nvSpPr>
          <p:spPr>
            <a:xfrm>
              <a:off x="5745458" y="5238690"/>
              <a:ext cx="327334" cy="40011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2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2000">
                  <a:latin typeface="Arial" pitchFamily="34" charset="0"/>
                  <a:ea typeface="ＭＳ Ｐゴシック" pitchFamily="34" charset="-128"/>
                </a:rPr>
                <a:t>1</a:t>
              </a:r>
            </a:p>
          </p:txBody>
        </p:sp>
      </p:grpSp>
      <p:grpSp>
        <p:nvGrpSpPr>
          <p:cNvPr id="190" name="Group 189"/>
          <p:cNvGrpSpPr/>
          <p:nvPr/>
        </p:nvGrpSpPr>
        <p:grpSpPr>
          <a:xfrm>
            <a:off x="5334000" y="4267200"/>
            <a:ext cx="573087" cy="1600200"/>
            <a:chOff x="6278858" y="4038600"/>
            <a:chExt cx="572056" cy="1600200"/>
          </a:xfrm>
        </p:grpSpPr>
        <p:cxnSp>
          <p:nvCxnSpPr>
            <p:cNvPr id="3145840" name="Straight Connector 3145839"/>
            <p:cNvCxnSpPr>
              <a:cxnSpLocks/>
            </p:cNvCxnSpPr>
            <p:nvPr/>
          </p:nvCxnSpPr>
          <p:spPr>
            <a:xfrm rot="5400000">
              <a:off x="5935958" y="4610100"/>
              <a:ext cx="11430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841" name="Straight Connector 3145840"/>
            <p:cNvCxnSpPr>
              <a:cxnSpLocks/>
            </p:cNvCxnSpPr>
            <p:nvPr/>
          </p:nvCxnSpPr>
          <p:spPr>
            <a:xfrm>
              <a:off x="6507458" y="51816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842" name="Straight Connector 3145841"/>
            <p:cNvCxnSpPr>
              <a:cxnSpLocks/>
            </p:cNvCxnSpPr>
            <p:nvPr/>
          </p:nvCxnSpPr>
          <p:spPr>
            <a:xfrm rot="5400000" flipH="1" flipV="1">
              <a:off x="6240758" y="4610100"/>
              <a:ext cx="11430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843" name="Straight Connector 3145842"/>
            <p:cNvCxnSpPr>
              <a:cxnSpLocks/>
            </p:cNvCxnSpPr>
            <p:nvPr/>
          </p:nvCxnSpPr>
          <p:spPr>
            <a:xfrm>
              <a:off x="6507458" y="51816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sp>
          <p:nvSpPr>
            <p:cNvPr id="1049293" name="TextBox 1049292"/>
            <p:cNvSpPr txBox="1"/>
            <p:nvPr/>
          </p:nvSpPr>
          <p:spPr>
            <a:xfrm>
              <a:off x="6507458" y="4843046"/>
              <a:ext cx="320922" cy="33855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2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1600">
                  <a:latin typeface="Arial" pitchFamily="34" charset="0"/>
                  <a:ea typeface="ＭＳ Ｐゴシック" pitchFamily="34" charset="-128"/>
                </a:rPr>
                <a:t>S</a:t>
              </a:r>
            </a:p>
          </p:txBody>
        </p:sp>
        <p:cxnSp>
          <p:nvCxnSpPr>
            <p:cNvPr id="3145844" name="Straight Connector 3145843"/>
            <p:cNvCxnSpPr>
              <a:cxnSpLocks/>
            </p:cNvCxnSpPr>
            <p:nvPr/>
          </p:nvCxnSpPr>
          <p:spPr>
            <a:xfrm>
              <a:off x="6507458" y="48768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845" name="Straight Arrow Connector 3145844"/>
            <p:cNvCxnSpPr>
              <a:cxnSpLocks/>
            </p:cNvCxnSpPr>
            <p:nvPr/>
          </p:nvCxnSpPr>
          <p:spPr>
            <a:xfrm flipV="1">
              <a:off x="6278858" y="5012323"/>
              <a:ext cx="228600" cy="16877"/>
            </a:xfrm>
            <a:prstGeom prst="straightConnector1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arrow" w="med" len="med"/>
            </a:ln>
          </p:spPr>
        </p:cxnSp>
        <p:sp>
          <p:nvSpPr>
            <p:cNvPr id="1049294" name="TextBox 1049293"/>
            <p:cNvSpPr txBox="1"/>
            <p:nvPr/>
          </p:nvSpPr>
          <p:spPr>
            <a:xfrm>
              <a:off x="6523580" y="5238690"/>
              <a:ext cx="327334" cy="40011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2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2000">
                  <a:latin typeface="Arial" pitchFamily="34" charset="0"/>
                  <a:ea typeface="ＭＳ Ｐゴシック" pitchFamily="34" charset="-128"/>
                </a:rPr>
                <a:t>1</a:t>
              </a:r>
            </a:p>
          </p:txBody>
        </p:sp>
      </p:grpSp>
      <p:grpSp>
        <p:nvGrpSpPr>
          <p:cNvPr id="191" name="Group 190"/>
          <p:cNvGrpSpPr/>
          <p:nvPr/>
        </p:nvGrpSpPr>
        <p:grpSpPr>
          <a:xfrm>
            <a:off x="6096000" y="4267200"/>
            <a:ext cx="579437" cy="1600200"/>
            <a:chOff x="7040858" y="4038600"/>
            <a:chExt cx="579142" cy="1600200"/>
          </a:xfrm>
        </p:grpSpPr>
        <p:cxnSp>
          <p:nvCxnSpPr>
            <p:cNvPr id="3145846" name="Straight Connector 3145845"/>
            <p:cNvCxnSpPr>
              <a:cxnSpLocks/>
            </p:cNvCxnSpPr>
            <p:nvPr/>
          </p:nvCxnSpPr>
          <p:spPr>
            <a:xfrm rot="5400000">
              <a:off x="6735502" y="4610100"/>
              <a:ext cx="11430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847" name="Straight Connector 3145846"/>
            <p:cNvCxnSpPr>
              <a:cxnSpLocks/>
            </p:cNvCxnSpPr>
            <p:nvPr/>
          </p:nvCxnSpPr>
          <p:spPr>
            <a:xfrm>
              <a:off x="7307002" y="51816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848" name="Straight Connector 3145847"/>
            <p:cNvCxnSpPr>
              <a:cxnSpLocks/>
            </p:cNvCxnSpPr>
            <p:nvPr/>
          </p:nvCxnSpPr>
          <p:spPr>
            <a:xfrm rot="5400000" flipH="1" flipV="1">
              <a:off x="7040302" y="4610100"/>
              <a:ext cx="11430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849" name="Straight Connector 3145848"/>
            <p:cNvCxnSpPr>
              <a:cxnSpLocks/>
            </p:cNvCxnSpPr>
            <p:nvPr/>
          </p:nvCxnSpPr>
          <p:spPr>
            <a:xfrm>
              <a:off x="7307002" y="5181600"/>
              <a:ext cx="304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850" name="Straight Arrow Connector 3145849"/>
            <p:cNvCxnSpPr>
              <a:cxnSpLocks/>
            </p:cNvCxnSpPr>
            <p:nvPr/>
          </p:nvCxnSpPr>
          <p:spPr>
            <a:xfrm flipV="1">
              <a:off x="7040858" y="5164723"/>
              <a:ext cx="228600" cy="16877"/>
            </a:xfrm>
            <a:prstGeom prst="straightConnector1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  <a:tailEnd type="arrow" w="med" len="med"/>
            </a:ln>
          </p:spPr>
        </p:cxnSp>
        <p:sp>
          <p:nvSpPr>
            <p:cNvPr id="1049295" name="TextBox 1049294"/>
            <p:cNvSpPr txBox="1"/>
            <p:nvPr/>
          </p:nvSpPr>
          <p:spPr>
            <a:xfrm>
              <a:off x="7323124" y="5238690"/>
              <a:ext cx="296876" cy="40011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2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2000">
                  <a:latin typeface="Arial" pitchFamily="34" charset="0"/>
                  <a:ea typeface="ＭＳ Ｐゴシック" pitchFamily="34" charset="-128"/>
                  <a:sym typeface="Symbol" pitchFamily="18" charset="2"/>
                </a:rPr>
                <a:t></a:t>
              </a:r>
            </a:p>
          </p:txBody>
        </p:sp>
      </p:grpSp>
      <p:sp>
        <p:nvSpPr>
          <p:cNvPr id="1049296" name="TextBox 1049295"/>
          <p:cNvSpPr txBox="1"/>
          <p:nvPr/>
        </p:nvSpPr>
        <p:spPr>
          <a:xfrm>
            <a:off x="7086600" y="4876800"/>
            <a:ext cx="1620837" cy="708025"/>
          </a:xfrm>
          <a:prstGeom prst="rect">
            <a:avLst/>
          </a:prstGeom>
          <a:gradFill rotWithShape="1">
            <a:gsLst>
              <a:gs pos="0">
                <a:srgbClr val="DDDDDD">
                  <a:alpha val="100000"/>
                </a:srgbClr>
              </a:gs>
              <a:gs pos="0">
                <a:srgbClr val="DDDDDD">
                  <a:alpha val="100000"/>
                </a:srgbClr>
              </a:gs>
              <a:gs pos="35001">
                <a:srgbClr val="E6E6E6">
                  <a:alpha val="100000"/>
                </a:srgbClr>
              </a:gs>
              <a:gs pos="100000">
                <a:srgbClr val="F5F5F5">
                  <a:alpha val="100000"/>
                </a:srgbClr>
              </a:gs>
              <a:gs pos="100000">
                <a:srgbClr val="F5F5F5">
                  <a:alpha val="100000"/>
                </a:srgbClr>
              </a:gs>
            </a:gsLst>
            <a:lin ang="16200000" scaled="1"/>
          </a:gradFill>
          <a:ln w="9525" cap="flat" cmpd="sng">
            <a:solidFill>
              <a:srgbClr val="AEAEAE">
                <a:alpha val="100000"/>
              </a:srgbClr>
            </a:solidFill>
            <a:prstDash val="solid"/>
            <a:round/>
          </a:ln>
          <a:effectLst>
            <a:outerShdw dist="20000" dir="5400000">
              <a:srgbClr val="000000">
                <a:alpha val="37999"/>
              </a:srgbClr>
            </a:outerShdw>
          </a:effectLst>
        </p:spPr>
        <p:txBody>
          <a:bodyPr vert="horz" wrap="none" lIns="91440" tIns="45720" rIns="91440" bIns="45720" anchor="t">
            <a:spAutoFit/>
          </a:bodyPr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1pPr>
            <a:lvl2pPr marL="4572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2pPr>
            <a:lvl3pPr marL="9144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3pPr>
            <a:lvl4pPr marL="13716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4pPr>
            <a:lvl5pPr marL="182880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000" b="0" i="0" u="none" baseline="0">
                <a:solidFill>
                  <a:schemeClr val="dk1"/>
                </a:solidFill>
                <a:latin typeface="Arial" pitchFamily="34" charset="0"/>
                <a:ea typeface="ＭＳ Ｐゴシック" pitchFamily="34" charset="-128"/>
                <a:sym typeface="Arial" pitchFamily="34" charset="0"/>
              </a:defRPr>
            </a:lvl5pPr>
          </a:lstStyle>
          <a:p>
            <a:pPr lvl="0"/>
            <a:r>
              <a:rPr lang="en-US" altLang="en-US">
                <a:solidFill>
                  <a:srgbClr val="40458C"/>
                </a:solidFill>
                <a:latin typeface="Tahoma" pitchFamily="34" charset="0"/>
              </a:rPr>
              <a:t>Accept by </a:t>
            </a:r>
            <a:r>
              <a:t/>
            </a:r>
            <a:br/>
            <a:r>
              <a:rPr lang="en-US" altLang="en-US">
                <a:solidFill>
                  <a:srgbClr val="40458C"/>
                </a:solidFill>
                <a:latin typeface="Tahoma" pitchFamily="34" charset="0"/>
              </a:rPr>
              <a:t> empty stack</a:t>
            </a:r>
          </a:p>
        </p:txBody>
      </p:sp>
      <p:sp>
        <p:nvSpPr>
          <p:cNvPr id="1049297" name="Oval 1049296"/>
          <p:cNvSpPr/>
          <p:nvPr/>
        </p:nvSpPr>
        <p:spPr>
          <a:xfrm>
            <a:off x="6073775" y="3505200"/>
            <a:ext cx="381000" cy="3810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ctr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2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ctr">
              <a:spcBef>
                <a:spcPct val="0"/>
              </a:spcBef>
              <a:buSzPct val="100000"/>
              <a:buFontTx/>
              <a:buNone/>
            </a:pPr>
            <a:r>
              <a:rPr lang="en-US" altLang="en-US" sz="1200">
                <a:latin typeface="Arial" pitchFamily="34" charset="0"/>
                <a:ea typeface="ＭＳ Ｐゴシック" pitchFamily="34" charset="-128"/>
              </a:rPr>
              <a:t>q</a:t>
            </a:r>
          </a:p>
        </p:txBody>
      </p:sp>
      <p:sp>
        <p:nvSpPr>
          <p:cNvPr id="1049298" name="Straight Connector 1049297"/>
          <p:cNvSpPr/>
          <p:nvPr/>
        </p:nvSpPr>
        <p:spPr>
          <a:xfrm>
            <a:off x="5540375" y="3657600"/>
            <a:ext cx="533400" cy="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9299" name="Freeform 1049298"/>
          <p:cNvSpPr/>
          <p:nvPr/>
        </p:nvSpPr>
        <p:spPr bwMode="auto">
          <a:xfrm>
            <a:off x="5895975" y="3124200"/>
            <a:ext cx="673100" cy="457200"/>
          </a:xfrm>
          <a:custGeom>
            <a:avLst/>
            <a:gdLst>
              <a:gd name="l" fmla="*/ 0 w 424"/>
              <a:gd name="t" fmla="*/ 0 h 288"/>
              <a:gd name="r" fmla="*/ 424 w 424"/>
              <a:gd name="b" fmla="*/ 288 h 288"/>
            </a:gdLst>
            <a:ahLst/>
            <a:cxnLst/>
            <a:rect l="l" t="t" r="r" b="b"/>
            <a:pathLst>
              <a:path w="424" h="288">
                <a:moveTo>
                  <a:pt x="112" y="288"/>
                </a:moveTo>
                <a:cubicBezTo>
                  <a:pt x="56" y="240"/>
                  <a:pt x="0" y="192"/>
                  <a:pt x="16" y="144"/>
                </a:cubicBezTo>
                <a:cubicBezTo>
                  <a:pt x="32" y="96"/>
                  <a:pt x="144" y="0"/>
                  <a:pt x="208" y="0"/>
                </a:cubicBezTo>
                <a:cubicBezTo>
                  <a:pt x="272" y="0"/>
                  <a:pt x="376" y="96"/>
                  <a:pt x="400" y="144"/>
                </a:cubicBezTo>
                <a:cubicBezTo>
                  <a:pt x="424" y="192"/>
                  <a:pt x="388" y="240"/>
                  <a:pt x="352" y="288"/>
                </a:cubicBezTo>
              </a:path>
            </a:pathLst>
          </a:cu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arrow" w="med" len="med"/>
          </a:ln>
        </p:spPr>
      </p:sp>
      <p:sp>
        <p:nvSpPr>
          <p:cNvPr id="1049300" name="TextBox 1049299"/>
          <p:cNvSpPr txBox="1"/>
          <p:nvPr/>
        </p:nvSpPr>
        <p:spPr>
          <a:xfrm>
            <a:off x="5257800" y="3314700"/>
            <a:ext cx="563880" cy="2819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2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2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200">
                <a:latin typeface="Arial" pitchFamily="34" charset="0"/>
                <a:ea typeface="ＭＳ Ｐゴシック" pitchFamily="34" charset="-128"/>
              </a:rPr>
              <a:t>,S</a:t>
            </a:r>
            <a:r>
              <a:rPr lang="en-US" altLang="en-US" sz="1200" baseline="-25000">
                <a:latin typeface="Arial" pitchFamily="34" charset="0"/>
                <a:ea typeface="ＭＳ Ｐゴシック" pitchFamily="34" charset="-128"/>
              </a:rPr>
              <a:t> </a:t>
            </a:r>
            <a:r>
              <a:rPr lang="en-US" altLang="en-US" sz="1200">
                <a:latin typeface="Arial" pitchFamily="34" charset="0"/>
                <a:ea typeface="ＭＳ Ｐゴシック" pitchFamily="34" charset="-128"/>
              </a:rPr>
              <a:t>/ </a:t>
            </a:r>
            <a:r>
              <a:rPr lang="en-US" altLang="en-US" sz="12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S</a:t>
            </a:r>
            <a:r>
              <a:rPr lang="en-US" altLang="en-US" sz="1200">
                <a:latin typeface="Arial" pitchFamily="34" charset="0"/>
                <a:ea typeface="ＭＳ Ｐゴシック" pitchFamily="34" charset="-128"/>
              </a:rPr>
              <a:t> </a:t>
            </a:r>
          </a:p>
        </p:txBody>
      </p:sp>
      <p:sp>
        <p:nvSpPr>
          <p:cNvPr id="1049301" name="TextBox 1049300"/>
          <p:cNvSpPr txBox="1"/>
          <p:nvPr/>
        </p:nvSpPr>
        <p:spPr>
          <a:xfrm>
            <a:off x="5943600" y="1828800"/>
            <a:ext cx="777875" cy="138430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2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200">
                <a:latin typeface="Arial" pitchFamily="34" charset="0"/>
                <a:ea typeface="ＭＳ Ｐゴシック" pitchFamily="34" charset="-128"/>
              </a:rPr>
              <a:t>1,1</a:t>
            </a:r>
            <a:r>
              <a:rPr lang="en-US" altLang="en-US" sz="1200" baseline="-25000">
                <a:latin typeface="Arial" pitchFamily="34" charset="0"/>
                <a:ea typeface="ＭＳ Ｐゴシック" pitchFamily="34" charset="-128"/>
              </a:rPr>
              <a:t> </a:t>
            </a:r>
            <a:r>
              <a:rPr lang="en-US" altLang="en-US" sz="1200">
                <a:latin typeface="Arial" pitchFamily="34" charset="0"/>
                <a:ea typeface="ＭＳ Ｐゴシック" pitchFamily="34" charset="-128"/>
              </a:rPr>
              <a:t>/ </a:t>
            </a:r>
            <a:r>
              <a:rPr lang="en-US" altLang="en-US" sz="12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200">
                <a:latin typeface="Arial" pitchFamily="34" charset="0"/>
                <a:ea typeface="ＭＳ Ｐゴシック" pitchFamily="34" charset="-128"/>
              </a:rPr>
              <a:t>0,0</a:t>
            </a:r>
            <a:r>
              <a:rPr lang="en-US" altLang="en-US" sz="1200" baseline="-25000">
                <a:latin typeface="Arial" pitchFamily="34" charset="0"/>
                <a:ea typeface="ＭＳ Ｐゴシック" pitchFamily="34" charset="-128"/>
              </a:rPr>
              <a:t> </a:t>
            </a:r>
            <a:r>
              <a:rPr lang="en-US" altLang="en-US" sz="1200">
                <a:latin typeface="Arial" pitchFamily="34" charset="0"/>
                <a:ea typeface="ＭＳ Ｐゴシック" pitchFamily="34" charset="-128"/>
              </a:rPr>
              <a:t>/ </a:t>
            </a:r>
            <a:r>
              <a:rPr lang="en-US" altLang="en-US" sz="12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2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200">
                <a:latin typeface="Arial" pitchFamily="34" charset="0"/>
                <a:ea typeface="ＭＳ Ｐゴシック" pitchFamily="34" charset="-128"/>
              </a:rPr>
              <a:t>,A</a:t>
            </a:r>
            <a:r>
              <a:rPr lang="en-US" altLang="en-US" sz="1200" baseline="-25000">
                <a:latin typeface="Arial" pitchFamily="34" charset="0"/>
                <a:ea typeface="ＭＳ Ｐゴシック" pitchFamily="34" charset="-128"/>
              </a:rPr>
              <a:t> </a:t>
            </a:r>
            <a:r>
              <a:rPr lang="en-US" altLang="en-US" sz="1200">
                <a:latin typeface="Arial" pitchFamily="34" charset="0"/>
                <a:ea typeface="ＭＳ Ｐゴシック" pitchFamily="34" charset="-128"/>
              </a:rPr>
              <a:t>/ 01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2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200">
                <a:latin typeface="Arial" pitchFamily="34" charset="0"/>
                <a:ea typeface="ＭＳ Ｐゴシック" pitchFamily="34" charset="-128"/>
              </a:rPr>
              <a:t>,A</a:t>
            </a:r>
            <a:r>
              <a:rPr lang="en-US" altLang="en-US" sz="1200" baseline="-25000">
                <a:latin typeface="Arial" pitchFamily="34" charset="0"/>
                <a:ea typeface="ＭＳ Ｐゴシック" pitchFamily="34" charset="-128"/>
              </a:rPr>
              <a:t> </a:t>
            </a:r>
            <a:r>
              <a:rPr lang="en-US" altLang="en-US" sz="1200">
                <a:latin typeface="Arial" pitchFamily="34" charset="0"/>
                <a:ea typeface="ＭＳ Ｐゴシック" pitchFamily="34" charset="-128"/>
              </a:rPr>
              <a:t>/ A1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2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200">
                <a:latin typeface="Arial" pitchFamily="34" charset="0"/>
                <a:ea typeface="ＭＳ Ｐゴシック" pitchFamily="34" charset="-128"/>
              </a:rPr>
              <a:t>,A</a:t>
            </a:r>
            <a:r>
              <a:rPr lang="en-US" altLang="en-US" sz="1200" baseline="-25000">
                <a:latin typeface="Arial" pitchFamily="34" charset="0"/>
                <a:ea typeface="ＭＳ Ｐゴシック" pitchFamily="34" charset="-128"/>
              </a:rPr>
              <a:t> </a:t>
            </a:r>
            <a:r>
              <a:rPr lang="en-US" altLang="en-US" sz="1200">
                <a:latin typeface="Arial" pitchFamily="34" charset="0"/>
                <a:ea typeface="ＭＳ Ｐゴシック" pitchFamily="34" charset="-128"/>
              </a:rPr>
              <a:t>/ 0A1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2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200">
                <a:latin typeface="Arial" pitchFamily="34" charset="0"/>
                <a:ea typeface="ＭＳ Ｐゴシック" pitchFamily="34" charset="-128"/>
              </a:rPr>
              <a:t>,S</a:t>
            </a:r>
            <a:r>
              <a:rPr lang="en-US" altLang="en-US" sz="1200" baseline="-25000">
                <a:latin typeface="Arial" pitchFamily="34" charset="0"/>
                <a:ea typeface="ＭＳ Ｐゴシック" pitchFamily="34" charset="-128"/>
              </a:rPr>
              <a:t> </a:t>
            </a:r>
            <a:r>
              <a:rPr lang="en-US" altLang="en-US" sz="1200">
                <a:latin typeface="Arial" pitchFamily="34" charset="0"/>
                <a:ea typeface="ＭＳ Ｐゴシック" pitchFamily="34" charset="-128"/>
              </a:rPr>
              <a:t>/ </a:t>
            </a:r>
            <a:r>
              <a:rPr lang="en-US" altLang="en-US" sz="12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2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200">
                <a:latin typeface="Arial" pitchFamily="34" charset="0"/>
                <a:ea typeface="ＭＳ Ｐゴシック" pitchFamily="34" charset="-128"/>
              </a:rPr>
              <a:t>,S</a:t>
            </a:r>
            <a:r>
              <a:rPr lang="en-US" altLang="en-US" sz="1200" baseline="-25000">
                <a:latin typeface="Arial" pitchFamily="34" charset="0"/>
                <a:ea typeface="ＭＳ Ｐゴシック" pitchFamily="34" charset="-128"/>
              </a:rPr>
              <a:t> </a:t>
            </a:r>
            <a:r>
              <a:rPr lang="en-US" altLang="en-US" sz="1200">
                <a:latin typeface="Arial" pitchFamily="34" charset="0"/>
                <a:ea typeface="ＭＳ Ｐゴシック" pitchFamily="34" charset="-128"/>
              </a:rPr>
              <a:t>/ </a:t>
            </a:r>
            <a:r>
              <a:rPr lang="en-US" altLang="en-US" sz="12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AS</a:t>
            </a:r>
            <a:r>
              <a:rPr lang="en-US" altLang="en-US" sz="1200">
                <a:latin typeface="Arial" pitchFamily="34" charset="0"/>
                <a:ea typeface="ＭＳ Ｐゴシック" pitchFamily="34" charset="-128"/>
              </a:rPr>
              <a:t> </a:t>
            </a:r>
          </a:p>
        </p:txBody>
      </p:sp>
      <p:grpSp>
        <p:nvGrpSpPr>
          <p:cNvPr id="192" name="Group 191"/>
          <p:cNvGrpSpPr/>
          <p:nvPr/>
        </p:nvGrpSpPr>
        <p:grpSpPr>
          <a:xfrm>
            <a:off x="6934200" y="1371600"/>
            <a:ext cx="2209800" cy="2438400"/>
            <a:chOff x="6934200" y="1371600"/>
            <a:chExt cx="2209800" cy="2438400"/>
          </a:xfrm>
        </p:grpSpPr>
        <p:sp>
          <p:nvSpPr>
            <p:cNvPr id="1049302" name="TextBox 1049301"/>
            <p:cNvSpPr txBox="1"/>
            <p:nvPr/>
          </p:nvSpPr>
          <p:spPr>
            <a:xfrm>
              <a:off x="7467600" y="2057400"/>
              <a:ext cx="1414780" cy="131064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2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2000">
                  <a:latin typeface="Arial" pitchFamily="34" charset="0"/>
                  <a:ea typeface="ＭＳ Ｐゴシック" pitchFamily="34" charset="-128"/>
                </a:rPr>
                <a:t>S =&gt; AS</a:t>
              </a:r>
              <a:r>
                <a:t/>
              </a:r>
              <a:br/>
              <a:r>
                <a:rPr lang="en-US" altLang="en-US" sz="2000">
                  <a:latin typeface="Arial" pitchFamily="34" charset="0"/>
                  <a:ea typeface="ＭＳ Ｐゴシック" pitchFamily="34" charset="-128"/>
                </a:rPr>
                <a:t>   =&gt; 0A1S</a:t>
              </a:r>
            </a:p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2000">
                  <a:latin typeface="Arial" pitchFamily="34" charset="0"/>
                  <a:ea typeface="ＭＳ Ｐゴシック" pitchFamily="34" charset="-128"/>
                </a:rPr>
                <a:t>   =&gt; 0011S</a:t>
              </a:r>
            </a:p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2000">
                  <a:latin typeface="Arial" pitchFamily="34" charset="0"/>
                  <a:ea typeface="ＭＳ Ｐゴシック" pitchFamily="34" charset="-128"/>
                </a:rPr>
                <a:t>   =&gt; 0011</a:t>
              </a:r>
            </a:p>
          </p:txBody>
        </p:sp>
        <p:cxnSp>
          <p:nvCxnSpPr>
            <p:cNvPr id="3145851" name="Straight Connector 3145850"/>
            <p:cNvCxnSpPr>
              <a:cxnSpLocks/>
            </p:cNvCxnSpPr>
            <p:nvPr/>
          </p:nvCxnSpPr>
          <p:spPr>
            <a:xfrm>
              <a:off x="7086600" y="1371600"/>
              <a:ext cx="0" cy="243840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cxnSp>
          <p:nvCxnSpPr>
            <p:cNvPr id="3145852" name="Straight Connector 3145851"/>
            <p:cNvCxnSpPr>
              <a:cxnSpLocks/>
            </p:cNvCxnSpPr>
            <p:nvPr/>
          </p:nvCxnSpPr>
          <p:spPr>
            <a:xfrm>
              <a:off x="6934200" y="3429000"/>
              <a:ext cx="22098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</p:cxnSp>
        <p:sp>
          <p:nvSpPr>
            <p:cNvPr id="1049303" name="TextBox 1049302"/>
            <p:cNvSpPr txBox="1"/>
            <p:nvPr/>
          </p:nvSpPr>
          <p:spPr>
            <a:xfrm>
              <a:off x="7086600" y="1447800"/>
              <a:ext cx="1960879" cy="396241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2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2000">
                  <a:latin typeface="Arial" pitchFamily="34" charset="0"/>
                  <a:ea typeface="ＭＳ Ｐゴシック" pitchFamily="34" charset="-128"/>
                </a:rPr>
                <a:t>Leftmost deriv.:</a:t>
              </a:r>
            </a:p>
          </p:txBody>
        </p:sp>
      </p:grpSp>
      <p:grpSp>
        <p:nvGrpSpPr>
          <p:cNvPr id="193" name="Group 192"/>
          <p:cNvGrpSpPr/>
          <p:nvPr/>
        </p:nvGrpSpPr>
        <p:grpSpPr>
          <a:xfrm>
            <a:off x="0" y="5943600"/>
            <a:ext cx="6933691" cy="548624"/>
            <a:chOff x="0" y="5943600"/>
            <a:chExt cx="6934200" cy="548684"/>
          </a:xfrm>
        </p:grpSpPr>
        <p:sp>
          <p:nvSpPr>
            <p:cNvPr id="1049304" name="TextBox 1049303"/>
            <p:cNvSpPr txBox="1"/>
            <p:nvPr/>
          </p:nvSpPr>
          <p:spPr>
            <a:xfrm>
              <a:off x="0" y="6096000"/>
              <a:ext cx="6507959" cy="39628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2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2000">
                  <a:latin typeface="Arial" pitchFamily="34" charset="0"/>
                  <a:ea typeface="ＭＳ Ｐゴシック" pitchFamily="34" charset="-128"/>
                </a:rPr>
                <a:t>S          =&gt;AS  =&gt;0A1S     =&gt;0011S                            =&gt; 0011</a:t>
              </a:r>
            </a:p>
          </p:txBody>
        </p:sp>
        <p:cxnSp>
          <p:nvCxnSpPr>
            <p:cNvPr id="3145853" name="Straight Connector 3145852"/>
            <p:cNvCxnSpPr>
              <a:cxnSpLocks/>
            </p:cNvCxnSpPr>
            <p:nvPr/>
          </p:nvCxnSpPr>
          <p:spPr>
            <a:xfrm>
              <a:off x="0" y="5943600"/>
              <a:ext cx="6934200" cy="0"/>
            </a:xfrm>
            <a:prstGeom prst="line">
              <a:avLst/>
            </a:prstGeom>
            <a:noFill/>
            <a:ln w="9525" cap="flat" cmpd="sng">
              <a:solidFill>
                <a:schemeClr val="dk1">
                  <a:alpha val="100000"/>
                </a:schemeClr>
              </a:solidFill>
              <a:prstDash val="dash"/>
              <a:round/>
            </a:ln>
          </p:spPr>
        </p:cxnSp>
        <p:sp>
          <p:nvSpPr>
            <p:cNvPr id="1049305" name="Down Arrow 1049304"/>
            <p:cNvSpPr/>
            <p:nvPr/>
          </p:nvSpPr>
          <p:spPr>
            <a:xfrm>
              <a:off x="1295400" y="5943600"/>
              <a:ext cx="152400" cy="1524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  <p:txBody>
            <a:bodyPr vert="horz" lIns="91440" tIns="45720" rIns="91440" bIns="45720" anchor="t"/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2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endParaRPr lang="en-US" altLang="en-US" sz="2000"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049306" name="Down Arrow 1049305"/>
            <p:cNvSpPr/>
            <p:nvPr/>
          </p:nvSpPr>
          <p:spPr>
            <a:xfrm>
              <a:off x="1981200" y="5943600"/>
              <a:ext cx="152400" cy="1524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  <p:txBody>
            <a:bodyPr vert="horz" lIns="91440" tIns="45720" rIns="91440" bIns="45720" anchor="t"/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2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endParaRPr lang="en-US" altLang="en-US" sz="2000"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049307" name="Down Arrow 1049306"/>
            <p:cNvSpPr/>
            <p:nvPr/>
          </p:nvSpPr>
          <p:spPr>
            <a:xfrm>
              <a:off x="3505200" y="5943600"/>
              <a:ext cx="152400" cy="1524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  <p:txBody>
            <a:bodyPr vert="horz" lIns="91440" tIns="45720" rIns="91440" bIns="45720" anchor="t"/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2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endParaRPr lang="en-US" altLang="en-US" sz="2000"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049308" name="Down Arrow 1049307"/>
            <p:cNvSpPr/>
            <p:nvPr/>
          </p:nvSpPr>
          <p:spPr>
            <a:xfrm>
              <a:off x="6477000" y="5943600"/>
              <a:ext cx="152400" cy="1524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 cap="flat" cmpd="sng">
              <a:solidFill>
                <a:schemeClr val="dk1">
                  <a:alpha val="100000"/>
                </a:schemeClr>
              </a:solidFill>
              <a:prstDash val="solid"/>
              <a:round/>
            </a:ln>
          </p:spPr>
          <p:txBody>
            <a:bodyPr vert="horz" lIns="91440" tIns="45720" rIns="91440" bIns="45720" anchor="t"/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2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endParaRPr lang="en-US" altLang="en-US" sz="2000">
                <a:latin typeface="Arial" pitchFamily="34" charset="0"/>
                <a:ea typeface="ＭＳ Ｐゴシック" pitchFamily="34" charset="-128"/>
              </a:endParaRPr>
            </a:p>
          </p:txBody>
        </p:sp>
      </p:grpSp>
      <p:sp>
        <p:nvSpPr>
          <p:cNvPr id="1049309" name="TextBox 1049308"/>
          <p:cNvSpPr txBox="1"/>
          <p:nvPr/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2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1400" dirty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049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29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Title 1049309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pitchFamily="34" charset="0"/>
                <a:sym typeface="Arial" pitchFamily="34" charset="0"/>
              </a:defRPr>
            </a:lvl1pPr>
          </a:lstStyle>
          <a:p>
            <a:pPr lvl="0" eaLnBrk="1" latinLnBrk="1" hangingPunct="1"/>
            <a:r>
              <a:rPr lang="en-US" altLang="en-US" sz="3400"/>
              <a:t>Proof of correctness for CFG ==&gt; PDA construction</a:t>
            </a:r>
          </a:p>
        </p:txBody>
      </p:sp>
      <p:sp>
        <p:nvSpPr>
          <p:cNvPr id="1049311" name="Content Placeholder 1049310" descr="Rectangle: Click to edit Master text styles Second level Third level Fourth level Fifth level"/>
          <p:cNvSpPr>
            <a:spLocks noGrp="1"/>
          </p:cNvSpPr>
          <p:nvPr>
            <p:ph idx="1"/>
          </p:nvPr>
        </p:nvSpPr>
        <p:spPr>
          <a:xfrm>
            <a:off x="1219200" y="2017712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609600" lvl="0" indent="-609600" eaLnBrk="1" latinLnBrk="1" hangingPunct="1">
              <a:lnSpc>
                <a:spcPct val="90000"/>
              </a:lnSpc>
            </a:pPr>
            <a:r>
              <a:rPr lang="en-US" altLang="en-US" sz="2800" u="sng"/>
              <a:t>Claim:</a:t>
            </a:r>
            <a:r>
              <a:rPr lang="en-US" altLang="en-US" sz="2800"/>
              <a:t> A string is accepted by G iff it is accepted (by empty stack) by the PDA</a:t>
            </a:r>
          </a:p>
          <a:p>
            <a:pPr marL="609600" lvl="0" indent="-609600" eaLnBrk="1" latinLnBrk="1" hangingPunct="1">
              <a:lnSpc>
                <a:spcPct val="90000"/>
              </a:lnSpc>
            </a:pPr>
            <a:r>
              <a:rPr lang="en-US" altLang="en-US" sz="2800"/>
              <a:t>Proof:</a:t>
            </a:r>
          </a:p>
          <a:p>
            <a:pPr marL="990600" lvl="1" indent="-594360" eaLnBrk="1" latinLnBrk="1" hangingPunct="1">
              <a:lnSpc>
                <a:spcPct val="90000"/>
              </a:lnSpc>
            </a:pPr>
            <a:r>
              <a:rPr lang="en-US" altLang="en-US" sz="2400"/>
              <a:t>(</a:t>
            </a:r>
            <a:r>
              <a:rPr lang="en-US" altLang="en-US" sz="2400" i="1"/>
              <a:t>only-if part</a:t>
            </a:r>
            <a:r>
              <a:rPr lang="en-US" altLang="en-US" sz="2400"/>
              <a:t>)</a:t>
            </a:r>
          </a:p>
          <a:p>
            <a:pPr marL="1371600" lvl="2" indent="-548640" eaLnBrk="1" latinLnBrk="1" hangingPunct="1">
              <a:lnSpc>
                <a:spcPct val="90000"/>
              </a:lnSpc>
            </a:pPr>
            <a:r>
              <a:rPr lang="en-US" altLang="en-US" sz="2000"/>
              <a:t>Prove by induction on the number of derivation steps</a:t>
            </a:r>
          </a:p>
          <a:p>
            <a:pPr marL="1371600" lvl="2" indent="-548640" eaLnBrk="1" latinLnBrk="1" hangingPunct="1">
              <a:lnSpc>
                <a:spcPct val="90000"/>
              </a:lnSpc>
            </a:pPr>
            <a:endParaRPr lang="en-US" altLang="en-US" sz="2000"/>
          </a:p>
          <a:p>
            <a:pPr marL="990600" lvl="1" indent="-594360" eaLnBrk="1" latinLnBrk="1" hangingPunct="1">
              <a:lnSpc>
                <a:spcPct val="90000"/>
              </a:lnSpc>
            </a:pPr>
            <a:r>
              <a:rPr lang="en-US" altLang="en-US" sz="2400"/>
              <a:t>(</a:t>
            </a:r>
            <a:r>
              <a:rPr lang="en-US" altLang="en-US" sz="2400" i="1"/>
              <a:t>if part</a:t>
            </a:r>
            <a:r>
              <a:rPr lang="en-US" altLang="en-US" sz="2400"/>
              <a:t>)</a:t>
            </a:r>
          </a:p>
          <a:p>
            <a:pPr marL="1371600" lvl="2" indent="-548640" eaLnBrk="1" latinLnBrk="1" hangingPunct="1">
              <a:lnSpc>
                <a:spcPct val="90000"/>
              </a:lnSpc>
            </a:pPr>
            <a:r>
              <a:rPr lang="en-US" altLang="en-US" sz="2000"/>
              <a:t>If </a:t>
            </a:r>
            <a:r>
              <a:rPr lang="en-US" altLang="en-US" sz="2000">
                <a:solidFill>
                  <a:schemeClr val="hlink"/>
                </a:solidFill>
              </a:rPr>
              <a:t>(q, wx, S) |--</a:t>
            </a:r>
            <a:r>
              <a:rPr lang="en-US" altLang="en-US" sz="2000" baseline="30000">
                <a:solidFill>
                  <a:schemeClr val="hlink"/>
                </a:solidFill>
              </a:rPr>
              <a:t>*</a:t>
            </a:r>
            <a:r>
              <a:rPr lang="en-US" altLang="en-US" sz="2000">
                <a:solidFill>
                  <a:schemeClr val="hlink"/>
                </a:solidFill>
              </a:rPr>
              <a:t> (q,x,B) </a:t>
            </a:r>
            <a:r>
              <a:rPr lang="en-US" altLang="en-US" sz="2000"/>
              <a:t>then </a:t>
            </a:r>
            <a:r>
              <a:rPr lang="en-US" altLang="en-US" sz="2000">
                <a:solidFill>
                  <a:schemeClr val="folHlink"/>
                </a:solidFill>
              </a:rPr>
              <a:t>S =&gt;</a:t>
            </a:r>
            <a:r>
              <a:rPr lang="en-US" altLang="en-US" sz="2000" baseline="30000">
                <a:solidFill>
                  <a:schemeClr val="folHlink"/>
                </a:solidFill>
              </a:rPr>
              <a:t>*</a:t>
            </a:r>
            <a:r>
              <a:rPr lang="en-US" altLang="en-US" sz="2000" baseline="-25000">
                <a:solidFill>
                  <a:schemeClr val="folHlink"/>
                </a:solidFill>
              </a:rPr>
              <a:t>lm</a:t>
            </a:r>
            <a:r>
              <a:rPr lang="en-US" altLang="en-US" sz="2000">
                <a:solidFill>
                  <a:schemeClr val="folHlink"/>
                </a:solidFill>
              </a:rPr>
              <a:t> wB</a:t>
            </a:r>
          </a:p>
          <a:p>
            <a:pPr marL="1752600" lvl="3" indent="-525780" eaLnBrk="1" latinLnBrk="1" hangingPunct="1">
              <a:lnSpc>
                <a:spcPct val="90000"/>
              </a:lnSpc>
            </a:pPr>
            <a:endParaRPr lang="en-US" altLang="en-US" sz="1800"/>
          </a:p>
          <a:p>
            <a:pPr marL="990600" lvl="1" indent="-594360" eaLnBrk="1" latinLnBrk="1" hangingPunct="1">
              <a:lnSpc>
                <a:spcPct val="90000"/>
              </a:lnSpc>
            </a:pPr>
            <a:endParaRPr lang="en-US" altLang="en-US" sz="2400"/>
          </a:p>
        </p:txBody>
      </p:sp>
      <p:sp>
        <p:nvSpPr>
          <p:cNvPr id="1049312" name="TextBox 1049311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29</a:t>
            </a:fld>
            <a:endParaRPr lang="en-US" altLang="en-US" sz="1400">
              <a:ea typeface="ＭＳ Ｐゴシック" pitchFamily="34" charset="-128"/>
            </a:endParaRPr>
          </a:p>
        </p:txBody>
      </p:sp>
      <p:sp>
        <p:nvSpPr>
          <p:cNvPr id="1049313" name="TextBox 1049312"/>
          <p:cNvSpPr txBox="1"/>
          <p:nvPr/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1400" dirty="0">
              <a:ea typeface="ＭＳ Ｐゴシック" pitchFamily="34" charset="-128"/>
            </a:endParaRPr>
          </a:p>
        </p:txBody>
      </p:sp>
    </p:spTree>
  </p:cSld>
  <p:clrMapOvr>
    <a:masterClrMapping/>
  </p:clrMapOvr>
  <p:transition>
    <p:cut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9" name="Title 1049318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pitchFamily="34" charset="0"/>
                <a:sym typeface="Arial" pitchFamily="34" charset="0"/>
              </a:defRPr>
            </a:lvl1pPr>
          </a:lstStyle>
          <a:p>
            <a:pPr lvl="0" eaLnBrk="1" latinLnBrk="1" hangingPunct="1"/>
            <a:r>
              <a:rPr lang="en-US" altLang="en-US"/>
              <a:t>Converting a PDA into a CFG</a:t>
            </a:r>
          </a:p>
        </p:txBody>
      </p:sp>
      <p:sp>
        <p:nvSpPr>
          <p:cNvPr id="1049320" name="Content Placeholder 1049319" descr="Rectangle: Click to edit Master text styles Second level Third level Fourth level Fifth level"/>
          <p:cNvSpPr>
            <a:spLocks noGrp="1"/>
          </p:cNvSpPr>
          <p:nvPr>
            <p:ph idx="1"/>
          </p:nvPr>
        </p:nvSpPr>
        <p:spPr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609600" lvl="0" indent="-609600" eaLnBrk="1" latinLnBrk="1" hangingPunct="1">
              <a:lnSpc>
                <a:spcPct val="90000"/>
              </a:lnSpc>
            </a:pPr>
            <a:r>
              <a:rPr lang="en-US" altLang="en-US" sz="2800" u="sng"/>
              <a:t>Main idea:</a:t>
            </a:r>
            <a:r>
              <a:rPr lang="en-US" altLang="en-US" sz="2800"/>
              <a:t> Reverse engineer the productions from transitions</a:t>
            </a:r>
          </a:p>
          <a:p>
            <a:pPr marL="609600" lvl="0" indent="-609600" eaLnBrk="1" latinLnBrk="1" hangingPunct="1">
              <a:lnSpc>
                <a:spcPct val="90000"/>
              </a:lnSpc>
              <a:buNone/>
            </a:pPr>
            <a:r>
              <a:rPr lang="en-US" altLang="en-US" sz="2800"/>
              <a:t>If </a:t>
            </a:r>
            <a:r>
              <a:rPr lang="el-GR" altLang="en-US" sz="2800">
                <a:ea typeface="Tahoma" pitchFamily="34" charset="0"/>
              </a:rPr>
              <a:t>δ(q,a,Z) </a:t>
            </a:r>
            <a:r>
              <a:rPr lang="en-US" altLang="en-US" sz="2800">
                <a:ea typeface="Tahoma" pitchFamily="34" charset="0"/>
              </a:rPr>
              <a:t>=&gt; </a:t>
            </a:r>
            <a:r>
              <a:rPr lang="el-GR" altLang="en-US" sz="2800">
                <a:ea typeface="Tahoma" pitchFamily="34" charset="0"/>
              </a:rPr>
              <a:t>(p, Y</a:t>
            </a:r>
            <a:r>
              <a:rPr lang="el-GR" altLang="en-US" sz="2800" baseline="-25000">
                <a:ea typeface="Tahoma" pitchFamily="34" charset="0"/>
              </a:rPr>
              <a:t>1</a:t>
            </a:r>
            <a:r>
              <a:rPr lang="el-GR" altLang="en-US" sz="2800">
                <a:ea typeface="Tahoma" pitchFamily="34" charset="0"/>
              </a:rPr>
              <a:t>Y</a:t>
            </a:r>
            <a:r>
              <a:rPr lang="el-GR" altLang="en-US" sz="2800" baseline="-25000">
                <a:ea typeface="Tahoma" pitchFamily="34" charset="0"/>
              </a:rPr>
              <a:t>2</a:t>
            </a:r>
            <a:r>
              <a:rPr lang="el-GR" altLang="en-US" sz="2800">
                <a:ea typeface="Tahoma" pitchFamily="34" charset="0"/>
              </a:rPr>
              <a:t>Y</a:t>
            </a:r>
            <a:r>
              <a:rPr lang="el-GR" altLang="en-US" sz="2800" baseline="-25000">
                <a:ea typeface="Tahoma" pitchFamily="34" charset="0"/>
              </a:rPr>
              <a:t>3</a:t>
            </a:r>
            <a:r>
              <a:rPr lang="el-GR" altLang="en-US" sz="2800">
                <a:ea typeface="Tahoma" pitchFamily="34" charset="0"/>
              </a:rPr>
              <a:t>…Y</a:t>
            </a:r>
            <a:r>
              <a:rPr lang="el-GR" altLang="en-US" sz="2800" baseline="-25000">
                <a:ea typeface="Tahoma" pitchFamily="34" charset="0"/>
              </a:rPr>
              <a:t>k</a:t>
            </a:r>
            <a:r>
              <a:rPr lang="el-GR" altLang="en-US" sz="2800">
                <a:ea typeface="Tahoma" pitchFamily="34" charset="0"/>
              </a:rPr>
              <a:t>):</a:t>
            </a:r>
          </a:p>
          <a:p>
            <a:pPr marL="1752600" lvl="3" indent="-525780" eaLnBrk="1" latinLnBrk="1" hangingPunct="1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n-US" altLang="en-US" sz="1800"/>
              <a:t>State is changed from q to p;</a:t>
            </a:r>
          </a:p>
          <a:p>
            <a:pPr marL="1752600" lvl="3" indent="-525780" eaLnBrk="1" latinLnBrk="1" hangingPunct="1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n-US" altLang="en-US" sz="1800"/>
              <a:t>Terminal </a:t>
            </a:r>
            <a:r>
              <a:rPr lang="en-US" altLang="en-US" sz="1800" i="1"/>
              <a:t>a </a:t>
            </a:r>
            <a:r>
              <a:rPr lang="en-US" altLang="en-US" sz="1800"/>
              <a:t>is consumed;</a:t>
            </a:r>
          </a:p>
          <a:p>
            <a:pPr marL="1752600" lvl="3" indent="-525780" eaLnBrk="1" latinLnBrk="1" hangingPunct="1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n-US" altLang="en-US" sz="1800"/>
              <a:t>Stack top symbol Z is popped and replaced with a sequence of k variables. </a:t>
            </a:r>
          </a:p>
          <a:p>
            <a:pPr marL="990600" lvl="1" indent="-594360" eaLnBrk="1" latinLnBrk="1" hangingPunct="1">
              <a:lnSpc>
                <a:spcPct val="90000"/>
              </a:lnSpc>
            </a:pPr>
            <a:r>
              <a:rPr lang="en-US" altLang="en-US" u="sng"/>
              <a:t>Action:</a:t>
            </a:r>
            <a:r>
              <a:rPr lang="en-US" altLang="en-US"/>
              <a:t> Create a grammar variable called </a:t>
            </a:r>
            <a:r>
              <a:rPr lang="en-US" altLang="en-US">
                <a:solidFill>
                  <a:srgbClr val="FF0000"/>
                </a:solidFill>
              </a:rPr>
              <a:t>“[qZp]” </a:t>
            </a:r>
            <a:r>
              <a:rPr lang="en-US" altLang="en-US"/>
              <a:t>which includes the following production:</a:t>
            </a:r>
          </a:p>
          <a:p>
            <a:pPr marL="1752600" lvl="3" indent="-525780" eaLnBrk="1" latinLnBrk="1" hangingPunct="1">
              <a:lnSpc>
                <a:spcPct val="90000"/>
              </a:lnSpc>
            </a:pPr>
            <a:r>
              <a:rPr lang="en-US" altLang="en-US" sz="1800">
                <a:solidFill>
                  <a:srgbClr val="FF0000"/>
                </a:solidFill>
              </a:rPr>
              <a:t>[qZp] =&gt; a[p</a:t>
            </a:r>
            <a:r>
              <a:rPr lang="el-GR" altLang="en-US" sz="1800">
                <a:solidFill>
                  <a:srgbClr val="FF0000"/>
                </a:solidFill>
                <a:ea typeface="Tahoma" pitchFamily="34" charset="0"/>
              </a:rPr>
              <a:t>Y</a:t>
            </a:r>
            <a:r>
              <a:rPr lang="el-GR" altLang="en-US" sz="1800" baseline="-25000">
                <a:solidFill>
                  <a:srgbClr val="FF0000"/>
                </a:solidFill>
                <a:ea typeface="Tahoma" pitchFamily="34" charset="0"/>
              </a:rPr>
              <a:t>1</a:t>
            </a:r>
            <a:r>
              <a:rPr lang="en-US" altLang="en-US" sz="1800">
                <a:solidFill>
                  <a:srgbClr val="FF0000"/>
                </a:solidFill>
              </a:rPr>
              <a:t>q</a:t>
            </a:r>
            <a:r>
              <a:rPr lang="en-US" altLang="en-US" sz="1800" baseline="-25000">
                <a:solidFill>
                  <a:srgbClr val="FF0000"/>
                </a:solidFill>
              </a:rPr>
              <a:t>1</a:t>
            </a:r>
            <a:r>
              <a:rPr lang="en-US" altLang="en-US" sz="1800">
                <a:solidFill>
                  <a:srgbClr val="FF0000"/>
                </a:solidFill>
              </a:rPr>
              <a:t>] [q</a:t>
            </a:r>
            <a:r>
              <a:rPr lang="en-US" altLang="en-US" sz="1800" baseline="-25000">
                <a:solidFill>
                  <a:srgbClr val="FF0000"/>
                </a:solidFill>
              </a:rPr>
              <a:t>1</a:t>
            </a:r>
            <a:r>
              <a:rPr lang="el-GR" altLang="en-US" sz="1800">
                <a:solidFill>
                  <a:srgbClr val="FF0000"/>
                </a:solidFill>
                <a:ea typeface="Tahoma" pitchFamily="34" charset="0"/>
              </a:rPr>
              <a:t>Y</a:t>
            </a:r>
            <a:r>
              <a:rPr lang="el-GR" altLang="en-US" sz="1800" baseline="-25000">
                <a:solidFill>
                  <a:srgbClr val="FF0000"/>
                </a:solidFill>
                <a:ea typeface="Tahoma" pitchFamily="34" charset="0"/>
              </a:rPr>
              <a:t>2</a:t>
            </a:r>
            <a:r>
              <a:rPr lang="en-US" altLang="en-US" sz="1800">
                <a:solidFill>
                  <a:srgbClr val="FF0000"/>
                </a:solidFill>
              </a:rPr>
              <a:t>q</a:t>
            </a:r>
            <a:r>
              <a:rPr lang="en-US" altLang="en-US" sz="1800" baseline="-25000">
                <a:solidFill>
                  <a:srgbClr val="FF0000"/>
                </a:solidFill>
              </a:rPr>
              <a:t>2</a:t>
            </a:r>
            <a:r>
              <a:rPr lang="en-US" altLang="en-US" sz="1800">
                <a:solidFill>
                  <a:srgbClr val="FF0000"/>
                </a:solidFill>
              </a:rPr>
              <a:t>] [q</a:t>
            </a:r>
            <a:r>
              <a:rPr lang="en-US" altLang="en-US" sz="1800" baseline="-25000">
                <a:solidFill>
                  <a:srgbClr val="FF0000"/>
                </a:solidFill>
              </a:rPr>
              <a:t>2</a:t>
            </a:r>
            <a:r>
              <a:rPr lang="el-GR" altLang="en-US" sz="1800">
                <a:solidFill>
                  <a:srgbClr val="FF0000"/>
                </a:solidFill>
                <a:ea typeface="Tahoma" pitchFamily="34" charset="0"/>
              </a:rPr>
              <a:t>Y</a:t>
            </a:r>
            <a:r>
              <a:rPr lang="el-GR" altLang="en-US" sz="1800" baseline="-25000">
                <a:solidFill>
                  <a:srgbClr val="FF0000"/>
                </a:solidFill>
                <a:ea typeface="Tahoma" pitchFamily="34" charset="0"/>
              </a:rPr>
              <a:t>3</a:t>
            </a:r>
            <a:r>
              <a:rPr lang="en-US" altLang="en-US" sz="1800">
                <a:solidFill>
                  <a:srgbClr val="FF0000"/>
                </a:solidFill>
              </a:rPr>
              <a:t>q</a:t>
            </a:r>
            <a:r>
              <a:rPr lang="en-US" altLang="en-US" sz="1800" baseline="-25000">
                <a:solidFill>
                  <a:srgbClr val="FF0000"/>
                </a:solidFill>
              </a:rPr>
              <a:t>3</a:t>
            </a:r>
            <a:r>
              <a:rPr lang="en-US" altLang="en-US" sz="1800">
                <a:solidFill>
                  <a:srgbClr val="FF0000"/>
                </a:solidFill>
              </a:rPr>
              <a:t>]… [q</a:t>
            </a:r>
            <a:r>
              <a:rPr lang="en-US" altLang="en-US" sz="1800" baseline="-25000">
                <a:solidFill>
                  <a:srgbClr val="FF0000"/>
                </a:solidFill>
              </a:rPr>
              <a:t>k-1</a:t>
            </a:r>
            <a:r>
              <a:rPr lang="el-GR" altLang="en-US" sz="1800">
                <a:solidFill>
                  <a:srgbClr val="FF0000"/>
                </a:solidFill>
                <a:ea typeface="Tahoma" pitchFamily="34" charset="0"/>
              </a:rPr>
              <a:t>Y</a:t>
            </a:r>
            <a:r>
              <a:rPr lang="el-GR" altLang="en-US" sz="1800" baseline="-25000">
                <a:solidFill>
                  <a:srgbClr val="FF0000"/>
                </a:solidFill>
                <a:ea typeface="Tahoma" pitchFamily="34" charset="0"/>
              </a:rPr>
              <a:t>k</a:t>
            </a:r>
            <a:r>
              <a:rPr lang="en-US" altLang="en-US" sz="1800">
                <a:solidFill>
                  <a:srgbClr val="FF0000"/>
                </a:solidFill>
              </a:rPr>
              <a:t>q</a:t>
            </a:r>
            <a:r>
              <a:rPr lang="en-US" altLang="en-US" sz="1800" baseline="-25000">
                <a:solidFill>
                  <a:srgbClr val="FF0000"/>
                </a:solidFill>
              </a:rPr>
              <a:t>k</a:t>
            </a:r>
            <a:r>
              <a:rPr lang="en-US" altLang="en-US" sz="1800">
                <a:solidFill>
                  <a:srgbClr val="FF0000"/>
                </a:solidFill>
              </a:rPr>
              <a:t>]</a:t>
            </a:r>
          </a:p>
          <a:p>
            <a:pPr marL="990600" lvl="1" indent="-594360" eaLnBrk="1" latinLnBrk="1" hangingPunct="1">
              <a:lnSpc>
                <a:spcPct val="90000"/>
              </a:lnSpc>
            </a:pPr>
            <a:endParaRPr lang="en-US" altLang="en-US" sz="2400"/>
          </a:p>
          <a:p>
            <a:pPr marL="990600" lvl="1" indent="-594360" eaLnBrk="1" latinLnBrk="1" hangingPunct="1">
              <a:lnSpc>
                <a:spcPct val="90000"/>
              </a:lnSpc>
            </a:pPr>
            <a:r>
              <a:rPr lang="en-US" altLang="en-US" sz="2400"/>
              <a:t>Proof discussion (in the book)</a:t>
            </a:r>
          </a:p>
        </p:txBody>
      </p:sp>
      <p:sp>
        <p:nvSpPr>
          <p:cNvPr id="1049321" name="TextBox 1049320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30</a:t>
            </a:fld>
            <a:endParaRPr lang="en-US" altLang="en-US" sz="140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3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3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3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3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3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3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3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320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Title 1049327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pitchFamily="34" charset="0"/>
                <a:sym typeface="Arial" pitchFamily="34" charset="0"/>
              </a:defRPr>
            </a:lvl1pPr>
          </a:lstStyle>
          <a:p>
            <a:pPr lvl="0" eaLnBrk="1" latinLnBrk="1" hangingPunct="1"/>
            <a:r>
              <a:rPr lang="en-US" altLang="en-US"/>
              <a:t>Example: Bracket matching</a:t>
            </a:r>
          </a:p>
        </p:txBody>
      </p:sp>
      <p:sp>
        <p:nvSpPr>
          <p:cNvPr id="1049329" name="Content Placeholder 1049328" descr="Rectangle: Click to edit Master text styles Second level Third level Fourth level Fifth level"/>
          <p:cNvSpPr>
            <a:spLocks noGrp="1"/>
          </p:cNvSpPr>
          <p:nvPr>
            <p:ph idx="1"/>
          </p:nvPr>
        </p:nvSpPr>
        <p:spPr>
          <a:xfrm>
            <a:off x="1182687" y="2017712"/>
            <a:ext cx="7772400" cy="57308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lvl="0" eaLnBrk="1" latinLnBrk="1" hangingPunct="1">
              <a:lnSpc>
                <a:spcPct val="90000"/>
              </a:lnSpc>
            </a:pPr>
            <a:r>
              <a:rPr lang="en-US" altLang="en-US" sz="2000"/>
              <a:t>To avoid confusion, we will use </a:t>
            </a:r>
            <a:r>
              <a:rPr lang="en-US" altLang="en-US" sz="2000" i="1"/>
              <a:t>b</a:t>
            </a:r>
            <a:r>
              <a:rPr lang="en-US" altLang="en-US" sz="2000"/>
              <a:t>=“(“ and  </a:t>
            </a:r>
            <a:r>
              <a:rPr lang="en-US" altLang="en-US" sz="2000" i="1"/>
              <a:t>e</a:t>
            </a:r>
            <a:r>
              <a:rPr lang="en-US" altLang="en-US" sz="2000"/>
              <a:t>=“)”</a:t>
            </a:r>
          </a:p>
          <a:p>
            <a:pPr lvl="0" eaLnBrk="1" latinLnBrk="1" hangingPunct="1">
              <a:lnSpc>
                <a:spcPct val="90000"/>
              </a:lnSpc>
            </a:pPr>
            <a:endParaRPr lang="en-US" altLang="en-US" sz="2000"/>
          </a:p>
        </p:txBody>
      </p:sp>
      <p:sp>
        <p:nvSpPr>
          <p:cNvPr id="1049330" name="TextBox 1049329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31</a:t>
            </a:fld>
            <a:endParaRPr lang="en-US" altLang="en-US" sz="1400">
              <a:ea typeface="ＭＳ Ｐゴシック" pitchFamily="34" charset="-128"/>
            </a:endParaRPr>
          </a:p>
        </p:txBody>
      </p:sp>
      <p:sp>
        <p:nvSpPr>
          <p:cNvPr id="1049331" name="TextBox 1049330"/>
          <p:cNvSpPr txBox="1"/>
          <p:nvPr/>
        </p:nvSpPr>
        <p:spPr>
          <a:xfrm>
            <a:off x="762000" y="2438400"/>
            <a:ext cx="3521075" cy="1805940"/>
          </a:xfrm>
          <a:prstGeom prst="rect">
            <a:avLst/>
          </a:prstGeom>
          <a:noFill/>
          <a:ln w="9525" cap="flat" cmpd="sng">
            <a:solidFill>
              <a:srgbClr val="FF0000">
                <a:alpha val="100000"/>
              </a:srgbClr>
            </a:solidFill>
            <a:prstDash val="solid"/>
            <a:round/>
          </a:ln>
        </p:spPr>
        <p:txBody>
          <a:bodyPr vert="horz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457200" lvl="0" indent="-45720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P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N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:	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( {q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}, {b,e}, {Z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,Z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1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}, </a:t>
            </a:r>
            <a:r>
              <a:rPr lang="el-GR" altLang="en-US" sz="1400">
                <a:latin typeface="Arial" pitchFamily="34" charset="0"/>
                <a:ea typeface="ＭＳ Ｐゴシック" pitchFamily="34" charset="-128"/>
              </a:rPr>
              <a:t>δ, q</a:t>
            </a:r>
            <a:r>
              <a:rPr lang="el-GR" altLang="en-US" sz="14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latin typeface="Arial" pitchFamily="34" charset="0"/>
                <a:ea typeface="ＭＳ Ｐゴシック" pitchFamily="34" charset="-128"/>
              </a:rPr>
              <a:t>, Z</a:t>
            </a:r>
            <a:r>
              <a:rPr lang="el-GR" altLang="en-US" sz="1400" baseline="-25000">
                <a:latin typeface="Arial" pitchFamily="34" charset="0"/>
                <a:ea typeface="ＭＳ Ｐゴシック" pitchFamily="34" charset="-128"/>
              </a:rPr>
              <a:t>0 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)</a:t>
            </a:r>
          </a:p>
          <a:p>
            <a:pPr marL="457200" lvl="0" indent="-457200">
              <a:spcBef>
                <a:spcPct val="0"/>
              </a:spcBef>
              <a:buSzPct val="100000"/>
              <a:buFontTx/>
              <a:buNone/>
            </a:pP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	</a:t>
            </a:r>
          </a:p>
          <a:p>
            <a:pPr marL="457200" lvl="0" indent="-457200">
              <a:spcBef>
                <a:spcPct val="0"/>
              </a:spcBef>
              <a:buSzPct val="100000"/>
              <a:buFont typeface="Arial" pitchFamily="34" charset="0"/>
              <a:buAutoNum type="arabicPeriod"/>
            </a:pP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δ(q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,b,Z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) = { (q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,Z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1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Z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) }</a:t>
            </a:r>
          </a:p>
          <a:p>
            <a:pPr marL="457200" lvl="0" indent="-457200">
              <a:spcBef>
                <a:spcPct val="0"/>
              </a:spcBef>
              <a:buSzPct val="100000"/>
              <a:buFont typeface="Arial" pitchFamily="34" charset="0"/>
              <a:buAutoNum type="arabicPeriod"/>
            </a:pP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δ(q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,b,Z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1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) = { (q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,Z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1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Z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1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) }</a:t>
            </a:r>
          </a:p>
          <a:p>
            <a:pPr marL="457200" lvl="0" indent="-457200">
              <a:spcBef>
                <a:spcPct val="0"/>
              </a:spcBef>
              <a:buSzPct val="100000"/>
              <a:buFont typeface="Arial" pitchFamily="34" charset="0"/>
              <a:buAutoNum type="arabicPeriod"/>
            </a:pP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δ(q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,e,Z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1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) = { (q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, </a:t>
            </a: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2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 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) }</a:t>
            </a:r>
          </a:p>
          <a:p>
            <a:pPr marL="457200" lvl="0" indent="-457200">
              <a:spcBef>
                <a:spcPct val="0"/>
              </a:spcBef>
              <a:buSzPct val="100000"/>
              <a:buFont typeface="Arial" pitchFamily="34" charset="0"/>
              <a:buAutoNum type="arabicPeriod"/>
            </a:pP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δ(q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, </a:t>
            </a: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2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 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,Z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) = { (q</a:t>
            </a:r>
            <a:r>
              <a:rPr lang="el-GR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, </a:t>
            </a: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2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 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) }</a:t>
            </a:r>
          </a:p>
        </p:txBody>
      </p:sp>
      <p:sp>
        <p:nvSpPr>
          <p:cNvPr id="1049332" name="TextBox 1049331"/>
          <p:cNvSpPr txBox="1"/>
          <p:nvPr/>
        </p:nvSpPr>
        <p:spPr>
          <a:xfrm>
            <a:off x="4937125" y="2590800"/>
            <a:ext cx="3521075" cy="1513840"/>
          </a:xfrm>
          <a:prstGeom prst="rect">
            <a:avLst/>
          </a:prstGeom>
          <a:noFill/>
          <a:ln w="9525" cap="flat" cmpd="sng">
            <a:solidFill>
              <a:schemeClr val="folHlink">
                <a:alpha val="100000"/>
              </a:schemeClr>
            </a:solidFill>
            <a:prstDash val="solid"/>
            <a:round/>
          </a:ln>
        </p:spPr>
        <p:txBody>
          <a:bodyPr vert="horz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457200" lvl="0" indent="-457200">
              <a:spcBef>
                <a:spcPct val="0"/>
              </a:spcBef>
              <a:buSzPct val="100000"/>
              <a:buFont typeface="Arial" pitchFamily="34" charset="0"/>
              <a:buNone/>
            </a:pP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0.	S =&gt; [q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Z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q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]</a:t>
            </a:r>
          </a:p>
          <a:p>
            <a:pPr marL="457200" lvl="0" indent="-457200">
              <a:spcBef>
                <a:spcPct val="0"/>
              </a:spcBef>
              <a:buSzPct val="100000"/>
              <a:buFont typeface="Arial" pitchFamily="34" charset="0"/>
              <a:buAutoNum type="arabicPeriod"/>
            </a:pP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[q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Z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q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] =&gt; b [q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Z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1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q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] [q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Z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q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]</a:t>
            </a:r>
          </a:p>
          <a:p>
            <a:pPr marL="457200" lvl="0" indent="-457200">
              <a:spcBef>
                <a:spcPct val="0"/>
              </a:spcBef>
              <a:buSzPct val="100000"/>
              <a:buFont typeface="Arial" pitchFamily="34" charset="0"/>
              <a:buAutoNum type="arabicPeriod"/>
            </a:pP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[q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Z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1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q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] =&gt; b [q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Z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1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q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] [q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Z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1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q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]</a:t>
            </a:r>
          </a:p>
          <a:p>
            <a:pPr marL="457200" lvl="0" indent="-457200">
              <a:spcBef>
                <a:spcPct val="0"/>
              </a:spcBef>
              <a:buSzPct val="100000"/>
              <a:buFont typeface="Arial" pitchFamily="34" charset="0"/>
              <a:buAutoNum type="arabicPeriod"/>
            </a:pP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[q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Z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1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q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] =&gt; e</a:t>
            </a:r>
          </a:p>
          <a:p>
            <a:pPr marL="457200" lvl="0" indent="-457200">
              <a:spcBef>
                <a:spcPct val="0"/>
              </a:spcBef>
              <a:buSzPct val="100000"/>
              <a:buFont typeface="Arial" pitchFamily="34" charset="0"/>
              <a:buAutoNum type="arabicPeriod"/>
            </a:pP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[q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Z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q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] =&gt;  </a:t>
            </a: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2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 </a:t>
            </a:r>
          </a:p>
        </p:txBody>
      </p:sp>
      <p:sp>
        <p:nvSpPr>
          <p:cNvPr id="1049333" name="TextBox 1049332"/>
          <p:cNvSpPr txBox="1"/>
          <p:nvPr/>
        </p:nvSpPr>
        <p:spPr>
          <a:xfrm>
            <a:off x="4937125" y="3962400"/>
            <a:ext cx="1692275" cy="1945640"/>
          </a:xfrm>
          <a:prstGeom prst="rect">
            <a:avLst/>
          </a:prstGeom>
          <a:noFill/>
          <a:ln w="9525" cap="flat" cmpd="sng">
            <a:solidFill>
              <a:schemeClr val="folHlink">
                <a:alpha val="100000"/>
              </a:schemeClr>
            </a:solidFill>
            <a:prstDash val="solid"/>
            <a:round/>
          </a:ln>
        </p:spPr>
        <p:txBody>
          <a:bodyPr vert="horz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457200" lvl="0" indent="-457200">
              <a:spcBef>
                <a:spcPct val="0"/>
              </a:spcBef>
              <a:buSzPct val="100000"/>
              <a:buFont typeface="Arial" pitchFamily="34" charset="0"/>
              <a:buNone/>
            </a:pP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Let A=[q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Z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q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]</a:t>
            </a:r>
          </a:p>
          <a:p>
            <a:pPr marL="457200" lvl="0" indent="-457200">
              <a:spcBef>
                <a:spcPct val="0"/>
              </a:spcBef>
              <a:buSzPct val="100000"/>
              <a:buFont typeface="Arial" pitchFamily="34" charset="0"/>
              <a:buNone/>
            </a:pP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Let B=[q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Z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1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q</a:t>
            </a:r>
            <a:r>
              <a:rPr lang="en-US" altLang="en-US" sz="1400" baseline="-25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]</a:t>
            </a:r>
          </a:p>
          <a:p>
            <a:pPr marL="457200" lvl="0" indent="-457200">
              <a:spcBef>
                <a:spcPct val="0"/>
              </a:spcBef>
              <a:buSzPct val="100000"/>
              <a:buFont typeface="Arial" pitchFamily="34" charset="0"/>
              <a:buNone/>
            </a:pPr>
            <a:endParaRPr lang="en-US" altLang="en-US" sz="1400">
              <a:solidFill>
                <a:schemeClr val="lt2"/>
              </a:solidFill>
              <a:latin typeface="Arial" pitchFamily="34" charset="0"/>
              <a:ea typeface="ＭＳ Ｐゴシック" pitchFamily="34" charset="-128"/>
            </a:endParaRPr>
          </a:p>
          <a:p>
            <a:pPr marL="457200" lvl="0" indent="-457200">
              <a:spcBef>
                <a:spcPct val="0"/>
              </a:spcBef>
              <a:buSzPct val="100000"/>
              <a:buFont typeface="Arial" pitchFamily="34" charset="0"/>
              <a:buNone/>
            </a:pP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0.	S =&gt; A</a:t>
            </a:r>
          </a:p>
          <a:p>
            <a:pPr marL="457200" lvl="0" indent="-457200">
              <a:spcBef>
                <a:spcPct val="0"/>
              </a:spcBef>
              <a:buSzPct val="100000"/>
              <a:buFont typeface="Arial" pitchFamily="34" charset="0"/>
              <a:buAutoNum type="arabicPeriod"/>
            </a:pP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A =&gt; b B A</a:t>
            </a:r>
          </a:p>
          <a:p>
            <a:pPr marL="457200" lvl="0" indent="-457200">
              <a:spcBef>
                <a:spcPct val="0"/>
              </a:spcBef>
              <a:buSzPct val="100000"/>
              <a:buFont typeface="Arial" pitchFamily="34" charset="0"/>
              <a:buAutoNum type="arabicPeriod"/>
            </a:pP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B =&gt; b B B</a:t>
            </a:r>
          </a:p>
          <a:p>
            <a:pPr marL="457200" lvl="0" indent="-457200">
              <a:spcBef>
                <a:spcPct val="0"/>
              </a:spcBef>
              <a:buSzPct val="100000"/>
              <a:buFont typeface="Arial" pitchFamily="34" charset="0"/>
              <a:buAutoNum type="arabicPeriod"/>
            </a:pP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B =&gt; e</a:t>
            </a:r>
          </a:p>
          <a:p>
            <a:pPr marL="457200" lvl="0" indent="-457200">
              <a:spcBef>
                <a:spcPct val="0"/>
              </a:spcBef>
              <a:buSzPct val="100000"/>
              <a:buFont typeface="Arial" pitchFamily="34" charset="0"/>
              <a:buAutoNum type="arabicPeriod"/>
            </a:pP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A =&gt; </a:t>
            </a: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</a:p>
        </p:txBody>
      </p:sp>
      <p:sp>
        <p:nvSpPr>
          <p:cNvPr id="1049334" name="TextBox 1049333"/>
          <p:cNvSpPr txBox="1"/>
          <p:nvPr/>
        </p:nvSpPr>
        <p:spPr>
          <a:xfrm>
            <a:off x="7086600" y="3962400"/>
            <a:ext cx="1828800" cy="1005840"/>
          </a:xfrm>
          <a:prstGeom prst="rect">
            <a:avLst/>
          </a:prstGeom>
          <a:solidFill>
            <a:srgbClr val="CCFFCC"/>
          </a:solidFill>
          <a:ln w="9525" cap="flat" cmpd="sng">
            <a:solidFill>
              <a:schemeClr val="folHlink">
                <a:alpha val="100000"/>
              </a:schemeClr>
            </a:solidFill>
            <a:prstDash val="solid"/>
            <a:round/>
          </a:ln>
        </p:spPr>
        <p:txBody>
          <a:bodyPr vert="horz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457200" lvl="0" indent="-457200">
              <a:spcBef>
                <a:spcPct val="0"/>
              </a:spcBef>
              <a:buSzPct val="100000"/>
              <a:buFont typeface="Arial" pitchFamily="34" charset="0"/>
              <a:buNone/>
            </a:pP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Simplifying, </a:t>
            </a:r>
          </a:p>
          <a:p>
            <a:pPr marL="457200" lvl="0" indent="-457200">
              <a:spcBef>
                <a:spcPct val="0"/>
              </a:spcBef>
              <a:buSzPct val="100000"/>
              <a:buFont typeface="Arial" pitchFamily="34" charset="0"/>
              <a:buNone/>
            </a:pPr>
            <a:endParaRPr lang="en-US" altLang="en-US" sz="1400">
              <a:solidFill>
                <a:schemeClr val="lt2"/>
              </a:solidFill>
              <a:latin typeface="Arial" pitchFamily="34" charset="0"/>
              <a:ea typeface="ＭＳ Ｐゴシック" pitchFamily="34" charset="-128"/>
            </a:endParaRPr>
          </a:p>
          <a:p>
            <a:pPr marL="457200" lvl="0" indent="-457200">
              <a:spcBef>
                <a:spcPct val="0"/>
              </a:spcBef>
              <a:buSzPct val="100000"/>
              <a:buFont typeface="Arial" pitchFamily="34" charset="0"/>
              <a:buNone/>
            </a:pP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0.	S =&gt; b B S | 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 </a:t>
            </a:r>
            <a:r>
              <a:rPr lang="en-US" altLang="en-US" sz="20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2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 </a:t>
            </a: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 </a:t>
            </a:r>
          </a:p>
          <a:p>
            <a:pPr marL="457200" lvl="0" indent="-457200">
              <a:spcBef>
                <a:spcPct val="0"/>
              </a:spcBef>
              <a:buSzPct val="100000"/>
              <a:buFont typeface="Arial" pitchFamily="34" charset="0"/>
              <a:buAutoNum type="arabicPeriod"/>
            </a:pPr>
            <a:r>
              <a:rPr lang="en-US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B =&gt; b B B | e</a:t>
            </a:r>
          </a:p>
        </p:txBody>
      </p:sp>
      <p:sp>
        <p:nvSpPr>
          <p:cNvPr id="1049335" name="Down Arrow 1049334"/>
          <p:cNvSpPr/>
          <p:nvPr/>
        </p:nvSpPr>
        <p:spPr>
          <a:xfrm>
            <a:off x="5715000" y="3733800"/>
            <a:ext cx="152400" cy="228600"/>
          </a:xfrm>
          <a:prstGeom prst="downArrow">
            <a:avLst>
              <a:gd name="adj1" fmla="val 50000"/>
              <a:gd name="adj2" fmla="val 37500"/>
            </a:avLst>
          </a:prstGeom>
          <a:solidFill>
            <a:schemeClr val="accent1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ctr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200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049336" name="Right Arrow 1049335"/>
          <p:cNvSpPr/>
          <p:nvPr/>
        </p:nvSpPr>
        <p:spPr>
          <a:xfrm>
            <a:off x="6705600" y="4419600"/>
            <a:ext cx="381000" cy="152400"/>
          </a:xfrm>
          <a:prstGeom prst="rightArrow">
            <a:avLst>
              <a:gd name="adj1" fmla="val 50000"/>
              <a:gd name="adj2" fmla="val 62500"/>
            </a:avLst>
          </a:prstGeom>
          <a:solidFill>
            <a:schemeClr val="accent1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ctr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200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049337" name="TextBox 1049336"/>
          <p:cNvSpPr txBox="1"/>
          <p:nvPr/>
        </p:nvSpPr>
        <p:spPr>
          <a:xfrm>
            <a:off x="685800" y="4518025"/>
            <a:ext cx="3124200" cy="802640"/>
          </a:xfrm>
          <a:prstGeom prst="rect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dash"/>
            <a:round/>
          </a:ln>
        </p:spPr>
        <p:txBody>
          <a:bodyPr vert="horz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457200" lvl="0" indent="-45720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If you were to directly write a CFG:</a:t>
            </a:r>
          </a:p>
          <a:p>
            <a:pPr marL="457200" lvl="0" indent="-457200">
              <a:spcBef>
                <a:spcPct val="0"/>
              </a:spcBef>
              <a:buSzPct val="100000"/>
              <a:buFontTx/>
              <a:buNone/>
            </a:pPr>
            <a:endParaRPr lang="en-US" altLang="en-US" sz="1400">
              <a:solidFill>
                <a:schemeClr val="hlink"/>
              </a:solidFill>
              <a:latin typeface="Arial" pitchFamily="34" charset="0"/>
              <a:ea typeface="ＭＳ Ｐゴシック" pitchFamily="34" charset="-128"/>
            </a:endParaRPr>
          </a:p>
          <a:p>
            <a:pPr marL="457200" lvl="0" indent="-45720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	S =&gt; b S e S | </a:t>
            </a:r>
            <a:r>
              <a:rPr lang="el-GR" altLang="en-US" sz="1400">
                <a:solidFill>
                  <a:schemeClr val="lt2"/>
                </a:solidFill>
                <a:latin typeface="Arial" pitchFamily="34" charset="0"/>
                <a:ea typeface="ＭＳ Ｐゴシック" pitchFamily="34" charset="-128"/>
              </a:rPr>
              <a:t> </a:t>
            </a: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2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 </a:t>
            </a:r>
          </a:p>
        </p:txBody>
      </p:sp>
      <p:cxnSp>
        <p:nvCxnSpPr>
          <p:cNvPr id="3145854" name="Straight Arrow Connector 3145853"/>
          <p:cNvCxnSpPr>
            <a:cxnSpLocks/>
          </p:cNvCxnSpPr>
          <p:nvPr/>
        </p:nvCxnSpPr>
        <p:spPr>
          <a:xfrm flipV="1">
            <a:off x="3200400" y="2971800"/>
            <a:ext cx="1676400" cy="76200"/>
          </a:xfrm>
          <a:prstGeom prst="straightConnector1">
            <a:avLst/>
          </a:prstGeom>
          <a:noFill/>
          <a:ln w="9525" cap="flat" cmpd="sng">
            <a:solidFill>
              <a:srgbClr val="FF0000">
                <a:alpha val="100000"/>
              </a:srgbClr>
            </a:solidFill>
            <a:prstDash val="solid"/>
            <a:round/>
            <a:tailEnd type="arrow" w="med" len="med"/>
          </a:ln>
        </p:spPr>
      </p:cxnSp>
      <p:cxnSp>
        <p:nvCxnSpPr>
          <p:cNvPr id="3145855" name="Straight Arrow Connector 3145854"/>
          <p:cNvCxnSpPr>
            <a:cxnSpLocks/>
          </p:cNvCxnSpPr>
          <p:nvPr/>
        </p:nvCxnSpPr>
        <p:spPr>
          <a:xfrm flipV="1">
            <a:off x="3276600" y="3200400"/>
            <a:ext cx="1676400" cy="76200"/>
          </a:xfrm>
          <a:prstGeom prst="straightConnector1">
            <a:avLst/>
          </a:prstGeom>
          <a:noFill/>
          <a:ln w="9525" cap="flat" cmpd="sng">
            <a:solidFill>
              <a:srgbClr val="FF0000">
                <a:alpha val="100000"/>
              </a:srgbClr>
            </a:solidFill>
            <a:prstDash val="solid"/>
            <a:round/>
            <a:tailEnd type="arrow" w="med" len="med"/>
          </a:ln>
        </p:spPr>
      </p:cxnSp>
      <p:cxnSp>
        <p:nvCxnSpPr>
          <p:cNvPr id="3145856" name="Straight Arrow Connector 3145855"/>
          <p:cNvCxnSpPr>
            <a:cxnSpLocks/>
          </p:cNvCxnSpPr>
          <p:nvPr/>
        </p:nvCxnSpPr>
        <p:spPr>
          <a:xfrm flipV="1">
            <a:off x="3276600" y="3429000"/>
            <a:ext cx="1676400" cy="76200"/>
          </a:xfrm>
          <a:prstGeom prst="straightConnector1">
            <a:avLst/>
          </a:prstGeom>
          <a:noFill/>
          <a:ln w="9525" cap="flat" cmpd="sng">
            <a:solidFill>
              <a:srgbClr val="FF0000">
                <a:alpha val="100000"/>
              </a:srgbClr>
            </a:solidFill>
            <a:prstDash val="solid"/>
            <a:round/>
            <a:tailEnd type="arrow" w="med" len="med"/>
          </a:ln>
        </p:spPr>
      </p:cxnSp>
      <p:cxnSp>
        <p:nvCxnSpPr>
          <p:cNvPr id="3145857" name="Straight Arrow Connector 3145856"/>
          <p:cNvCxnSpPr>
            <a:cxnSpLocks/>
          </p:cNvCxnSpPr>
          <p:nvPr/>
        </p:nvCxnSpPr>
        <p:spPr>
          <a:xfrm flipV="1">
            <a:off x="3352800" y="3733800"/>
            <a:ext cx="1676400" cy="76200"/>
          </a:xfrm>
          <a:prstGeom prst="straightConnector1">
            <a:avLst/>
          </a:prstGeom>
          <a:noFill/>
          <a:ln w="9525" cap="flat" cmpd="sng">
            <a:solidFill>
              <a:srgbClr val="FF0000">
                <a:alpha val="100000"/>
              </a:srgbClr>
            </a:solidFill>
            <a:prstDash val="solid"/>
            <a:round/>
            <a:tailEnd type="arrow" w="med" len="med"/>
          </a:ln>
        </p:spPr>
      </p:cxnSp>
      <p:sp>
        <p:nvSpPr>
          <p:cNvPr id="1049338" name="TextBox 1049337"/>
          <p:cNvSpPr txBox="1"/>
          <p:nvPr/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1400" dirty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9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145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145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145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145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049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331" grpId="0" animBg="1"/>
      <p:bldP spid="1049332" grpId="0" animBg="1"/>
      <p:bldP spid="1049333" grpId="0" animBg="1"/>
      <p:bldP spid="1049334" grpId="0" animBg="1"/>
      <p:bldP spid="1049335" grpId="0" animBg="1"/>
      <p:bldP spid="1049336" grpId="0" animBg="1"/>
      <p:bldP spid="104933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Title 1049343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pitchFamily="34" charset="0"/>
                <a:sym typeface="Arial" pitchFamily="34" charset="0"/>
              </a:defRPr>
            </a:lvl1pPr>
          </a:lstStyle>
          <a:p>
            <a:pPr lvl="0" eaLnBrk="1" latinLnBrk="1" hangingPunct="1"/>
            <a:r>
              <a:rPr lang="en-US" altLang="en-US"/>
              <a:t>Two ways to build a CFG</a:t>
            </a:r>
          </a:p>
        </p:txBody>
      </p:sp>
      <p:sp>
        <p:nvSpPr>
          <p:cNvPr id="1049345" name="TextBox 1049344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32</a:t>
            </a:fld>
            <a:endParaRPr lang="en-US" altLang="en-US" sz="1400">
              <a:ea typeface="ＭＳ Ｐゴシック" pitchFamily="34" charset="-128"/>
            </a:endParaRPr>
          </a:p>
        </p:txBody>
      </p:sp>
      <p:sp>
        <p:nvSpPr>
          <p:cNvPr id="1049346" name="TextBox 1049345"/>
          <p:cNvSpPr txBox="1"/>
          <p:nvPr/>
        </p:nvSpPr>
        <p:spPr>
          <a:xfrm>
            <a:off x="2667000" y="2346325"/>
            <a:ext cx="1503680" cy="3962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folHlink"/>
                </a:solidFill>
                <a:latin typeface="Arial" pitchFamily="34" charset="0"/>
                <a:ea typeface="ＭＳ Ｐゴシック" pitchFamily="34" charset="-128"/>
              </a:rPr>
              <a:t>Build a PDA</a:t>
            </a:r>
          </a:p>
        </p:txBody>
      </p:sp>
      <p:sp>
        <p:nvSpPr>
          <p:cNvPr id="1049347" name="TextBox 1049346"/>
          <p:cNvSpPr txBox="1"/>
          <p:nvPr/>
        </p:nvSpPr>
        <p:spPr>
          <a:xfrm>
            <a:off x="4999037" y="2286000"/>
            <a:ext cx="1833881" cy="7010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folHlink"/>
                </a:solidFill>
                <a:latin typeface="Arial" pitchFamily="34" charset="0"/>
                <a:ea typeface="ＭＳ Ｐゴシック" pitchFamily="34" charset="-128"/>
              </a:rPr>
              <a:t>Construct</a:t>
            </a:r>
            <a:r>
              <a:t/>
            </a:r>
            <a:br/>
            <a:r>
              <a:rPr lang="en-US" altLang="en-US" sz="2000">
                <a:solidFill>
                  <a:schemeClr val="folHlink"/>
                </a:solidFill>
                <a:latin typeface="Arial" pitchFamily="34" charset="0"/>
                <a:ea typeface="ＭＳ Ｐゴシック" pitchFamily="34" charset="-128"/>
              </a:rPr>
              <a:t>CFG from PDA</a:t>
            </a:r>
          </a:p>
        </p:txBody>
      </p:sp>
      <p:sp>
        <p:nvSpPr>
          <p:cNvPr id="1049348" name="TextBox 1049347"/>
          <p:cNvSpPr txBox="1"/>
          <p:nvPr/>
        </p:nvSpPr>
        <p:spPr>
          <a:xfrm>
            <a:off x="2819400" y="3429000"/>
            <a:ext cx="2341880" cy="3962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folHlink"/>
                </a:solidFill>
                <a:latin typeface="Arial" pitchFamily="34" charset="0"/>
                <a:ea typeface="ＭＳ Ｐゴシック" pitchFamily="34" charset="-128"/>
              </a:rPr>
              <a:t>Derive CFG directly</a:t>
            </a:r>
          </a:p>
        </p:txBody>
      </p:sp>
      <p:sp>
        <p:nvSpPr>
          <p:cNvPr id="1049349" name="Straight Connector 1049348"/>
          <p:cNvSpPr/>
          <p:nvPr/>
        </p:nvSpPr>
        <p:spPr>
          <a:xfrm flipV="1">
            <a:off x="1600200" y="2590800"/>
            <a:ext cx="990600" cy="53340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9350" name="Straight Connector 1049349"/>
          <p:cNvSpPr/>
          <p:nvPr/>
        </p:nvSpPr>
        <p:spPr>
          <a:xfrm>
            <a:off x="4191000" y="2590800"/>
            <a:ext cx="762000" cy="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9351" name="Straight Connector 1049350"/>
          <p:cNvSpPr/>
          <p:nvPr/>
        </p:nvSpPr>
        <p:spPr>
          <a:xfrm>
            <a:off x="1676400" y="3276600"/>
            <a:ext cx="1066800" cy="38100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9352" name="Straight Connector 1049351"/>
          <p:cNvSpPr/>
          <p:nvPr/>
        </p:nvSpPr>
        <p:spPr>
          <a:xfrm>
            <a:off x="457200" y="4191000"/>
            <a:ext cx="8458200" cy="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</p:sp>
      <p:sp>
        <p:nvSpPr>
          <p:cNvPr id="1049353" name="TextBox 1049352"/>
          <p:cNvSpPr txBox="1"/>
          <p:nvPr/>
        </p:nvSpPr>
        <p:spPr>
          <a:xfrm>
            <a:off x="2667000" y="4540250"/>
            <a:ext cx="1656080" cy="3962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Derive a CFG</a:t>
            </a:r>
          </a:p>
        </p:txBody>
      </p:sp>
      <p:sp>
        <p:nvSpPr>
          <p:cNvPr id="1049354" name="TextBox 1049353"/>
          <p:cNvSpPr txBox="1"/>
          <p:nvPr/>
        </p:nvSpPr>
        <p:spPr>
          <a:xfrm>
            <a:off x="4999037" y="4479925"/>
            <a:ext cx="1833881" cy="7010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Construct</a:t>
            </a:r>
            <a:r>
              <a:t/>
            </a:r>
            <a:br/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PDA from CFG</a:t>
            </a:r>
          </a:p>
        </p:txBody>
      </p:sp>
      <p:sp>
        <p:nvSpPr>
          <p:cNvPr id="1049355" name="TextBox 1049354"/>
          <p:cNvSpPr txBox="1"/>
          <p:nvPr/>
        </p:nvSpPr>
        <p:spPr>
          <a:xfrm>
            <a:off x="2819400" y="5622925"/>
            <a:ext cx="2608580" cy="3962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Design a PDA directly</a:t>
            </a:r>
          </a:p>
        </p:txBody>
      </p:sp>
      <p:sp>
        <p:nvSpPr>
          <p:cNvPr id="1049356" name="Straight Connector 1049355"/>
          <p:cNvSpPr/>
          <p:nvPr/>
        </p:nvSpPr>
        <p:spPr>
          <a:xfrm flipV="1">
            <a:off x="1600200" y="4784725"/>
            <a:ext cx="990600" cy="53340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9357" name="Straight Connector 1049356"/>
          <p:cNvSpPr/>
          <p:nvPr/>
        </p:nvSpPr>
        <p:spPr>
          <a:xfrm>
            <a:off x="4191000" y="4784725"/>
            <a:ext cx="762000" cy="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9358" name="Straight Connector 1049357"/>
          <p:cNvSpPr/>
          <p:nvPr/>
        </p:nvSpPr>
        <p:spPr>
          <a:xfrm>
            <a:off x="1676400" y="5470525"/>
            <a:ext cx="1066800" cy="38100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9359" name="TextBox 1049358"/>
          <p:cNvSpPr txBox="1"/>
          <p:nvPr/>
        </p:nvSpPr>
        <p:spPr>
          <a:xfrm>
            <a:off x="517525" y="4251325"/>
            <a:ext cx="1313180" cy="3962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Similarly…</a:t>
            </a:r>
          </a:p>
        </p:txBody>
      </p:sp>
      <p:sp>
        <p:nvSpPr>
          <p:cNvPr id="1049360" name="TextBox 1049359"/>
          <p:cNvSpPr txBox="1"/>
          <p:nvPr/>
        </p:nvSpPr>
        <p:spPr>
          <a:xfrm>
            <a:off x="7620000" y="2362200"/>
            <a:ext cx="1211579" cy="3962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(indirect)</a:t>
            </a:r>
          </a:p>
        </p:txBody>
      </p:sp>
      <p:sp>
        <p:nvSpPr>
          <p:cNvPr id="1049361" name="TextBox 1049360"/>
          <p:cNvSpPr txBox="1"/>
          <p:nvPr/>
        </p:nvSpPr>
        <p:spPr>
          <a:xfrm>
            <a:off x="7696200" y="3333750"/>
            <a:ext cx="1008380" cy="3962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(direct)</a:t>
            </a:r>
          </a:p>
        </p:txBody>
      </p:sp>
      <p:sp>
        <p:nvSpPr>
          <p:cNvPr id="1049362" name="TextBox 1049361"/>
          <p:cNvSpPr txBox="1"/>
          <p:nvPr/>
        </p:nvSpPr>
        <p:spPr>
          <a:xfrm>
            <a:off x="7620000" y="4648200"/>
            <a:ext cx="1211579" cy="3962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(indirect)</a:t>
            </a:r>
          </a:p>
        </p:txBody>
      </p:sp>
      <p:sp>
        <p:nvSpPr>
          <p:cNvPr id="1049363" name="TextBox 1049362"/>
          <p:cNvSpPr txBox="1"/>
          <p:nvPr/>
        </p:nvSpPr>
        <p:spPr>
          <a:xfrm>
            <a:off x="7696200" y="5619750"/>
            <a:ext cx="1008380" cy="3962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(direct)</a:t>
            </a:r>
          </a:p>
        </p:txBody>
      </p:sp>
      <p:sp>
        <p:nvSpPr>
          <p:cNvPr id="1049364" name="TextBox 1049363"/>
          <p:cNvSpPr txBox="1"/>
          <p:nvPr/>
        </p:nvSpPr>
        <p:spPr>
          <a:xfrm>
            <a:off x="1981200" y="4191000"/>
            <a:ext cx="2951480" cy="3962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Two ways to build a PDA</a:t>
            </a:r>
          </a:p>
        </p:txBody>
      </p:sp>
      <p:sp>
        <p:nvSpPr>
          <p:cNvPr id="1049365" name="TextBox 1049364"/>
          <p:cNvSpPr txBox="1"/>
          <p:nvPr/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1400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1" name="Title 1049370"/>
          <p:cNvSpPr>
            <a:spLocks noGrp="1"/>
          </p:cNvSpPr>
          <p:nvPr>
            <p:ph type="ctrTitle" idx="4294967295"/>
          </p:nvPr>
        </p:nvSpPr>
        <p:spPr>
          <a:xfrm>
            <a:off x="990600" y="1752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algn="l">
              <a:defRPr sz="4400"/>
            </a:lvl1pPr>
          </a:lstStyle>
          <a:p>
            <a:pPr lvl="0" eaLnBrk="1" latinLnBrk="1" hangingPunct="1"/>
            <a:r>
              <a:rPr lang="en-US" altLang="en-US"/>
              <a:t>Deterministic PDAs</a:t>
            </a:r>
          </a:p>
        </p:txBody>
      </p:sp>
      <p:sp>
        <p:nvSpPr>
          <p:cNvPr id="1049372" name="TextBox 1049371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33</a:t>
            </a:fld>
            <a:endParaRPr lang="en-US" altLang="en-US" sz="1400">
              <a:ea typeface="ＭＳ Ｐゴシック" pitchFamily="34" charset="-128"/>
            </a:endParaRPr>
          </a:p>
        </p:txBody>
      </p:sp>
      <p:sp>
        <p:nvSpPr>
          <p:cNvPr id="1049373" name="TextBox 1049372"/>
          <p:cNvSpPr txBox="1"/>
          <p:nvPr/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1400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9" name="Title 1049378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pitchFamily="34" charset="0"/>
                <a:sym typeface="Arial" pitchFamily="34" charset="0"/>
              </a:defRPr>
            </a:lvl1pPr>
          </a:lstStyle>
          <a:p>
            <a:pPr lvl="0" eaLnBrk="1" latinLnBrk="1" hangingPunct="1"/>
            <a:r>
              <a:rPr lang="en-US" altLang="en-US" sz="3600"/>
              <a:t>This PDA for L</a:t>
            </a:r>
            <a:r>
              <a:rPr lang="en-US" altLang="en-US" sz="3600" baseline="-25000"/>
              <a:t>wwr</a:t>
            </a:r>
            <a:r>
              <a:rPr lang="en-US" altLang="en-US" sz="3600"/>
              <a:t> is non-deterministic</a:t>
            </a:r>
          </a:p>
        </p:txBody>
      </p:sp>
      <p:sp>
        <p:nvSpPr>
          <p:cNvPr id="1049380" name="TextBox 1049379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34</a:t>
            </a:fld>
            <a:endParaRPr lang="en-US" altLang="en-US" sz="1400">
              <a:ea typeface="ＭＳ Ｐゴシック" pitchFamily="34" charset="-128"/>
            </a:endParaRPr>
          </a:p>
        </p:txBody>
      </p:sp>
      <p:sp>
        <p:nvSpPr>
          <p:cNvPr id="1049381" name="Oval 1049380"/>
          <p:cNvSpPr/>
          <p:nvPr/>
        </p:nvSpPr>
        <p:spPr>
          <a:xfrm>
            <a:off x="2209800" y="4114800"/>
            <a:ext cx="381000" cy="3810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ctr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ctr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q</a:t>
            </a:r>
            <a:r>
              <a:rPr lang="en-US" altLang="en-US" sz="1600" baseline="-25000">
                <a:latin typeface="Arial" pitchFamily="34" charset="0"/>
                <a:ea typeface="ＭＳ Ｐゴシック" pitchFamily="34" charset="-128"/>
              </a:rPr>
              <a:t>0</a:t>
            </a:r>
          </a:p>
        </p:txBody>
      </p:sp>
      <p:sp>
        <p:nvSpPr>
          <p:cNvPr id="1049382" name="Straight Connector 1049381"/>
          <p:cNvSpPr/>
          <p:nvPr/>
        </p:nvSpPr>
        <p:spPr>
          <a:xfrm>
            <a:off x="1676400" y="4267200"/>
            <a:ext cx="533400" cy="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9383" name="Oval 1049382"/>
          <p:cNvSpPr/>
          <p:nvPr/>
        </p:nvSpPr>
        <p:spPr>
          <a:xfrm>
            <a:off x="4267200" y="4114800"/>
            <a:ext cx="381000" cy="3810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ctr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ctr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q</a:t>
            </a:r>
            <a:r>
              <a:rPr lang="en-US" altLang="en-US" sz="1600" baseline="-25000">
                <a:latin typeface="Arial" pitchFamily="34" charset="0"/>
                <a:ea typeface="ＭＳ Ｐゴシック" pitchFamily="34" charset="-128"/>
              </a:rPr>
              <a:t>1</a:t>
            </a:r>
          </a:p>
        </p:txBody>
      </p:sp>
      <p:sp>
        <p:nvSpPr>
          <p:cNvPr id="1049384" name="Straight Connector 1049383"/>
          <p:cNvSpPr/>
          <p:nvPr/>
        </p:nvSpPr>
        <p:spPr>
          <a:xfrm>
            <a:off x="2590800" y="4267200"/>
            <a:ext cx="1676400" cy="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9385" name="Oval 1049384"/>
          <p:cNvSpPr/>
          <p:nvPr/>
        </p:nvSpPr>
        <p:spPr>
          <a:xfrm>
            <a:off x="6172200" y="4114800"/>
            <a:ext cx="381000" cy="3810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ctr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ctr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q</a:t>
            </a:r>
            <a:r>
              <a:rPr lang="en-US" altLang="en-US" sz="1600" baseline="-25000">
                <a:latin typeface="Arial" pitchFamily="34" charset="0"/>
                <a:ea typeface="ＭＳ Ｐゴシック" pitchFamily="34" charset="-128"/>
              </a:rPr>
              <a:t>2</a:t>
            </a:r>
          </a:p>
        </p:txBody>
      </p:sp>
      <p:sp>
        <p:nvSpPr>
          <p:cNvPr id="1049386" name="Straight Connector 1049385"/>
          <p:cNvSpPr/>
          <p:nvPr/>
        </p:nvSpPr>
        <p:spPr>
          <a:xfrm flipV="1">
            <a:off x="4648200" y="4267200"/>
            <a:ext cx="1447800" cy="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9387" name="Oval 1049386"/>
          <p:cNvSpPr/>
          <p:nvPr/>
        </p:nvSpPr>
        <p:spPr>
          <a:xfrm>
            <a:off x="6096000" y="4038600"/>
            <a:ext cx="533400" cy="533400"/>
          </a:xfrm>
          <a:prstGeom prst="ellips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ctr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200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049388" name="TextBox 1049387"/>
          <p:cNvSpPr txBox="1"/>
          <p:nvPr/>
        </p:nvSpPr>
        <p:spPr>
          <a:xfrm>
            <a:off x="2020887" y="2517775"/>
            <a:ext cx="894079" cy="13106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0, Z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/0Z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0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1, Z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/1Z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0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0, 0/00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0, 1/01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1, 0/10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1, 1/11</a:t>
            </a:r>
          </a:p>
        </p:txBody>
      </p:sp>
      <p:sp>
        <p:nvSpPr>
          <p:cNvPr id="1049389" name="TextBox 1049388"/>
          <p:cNvSpPr txBox="1"/>
          <p:nvPr/>
        </p:nvSpPr>
        <p:spPr>
          <a:xfrm>
            <a:off x="4114800" y="3308350"/>
            <a:ext cx="690562" cy="701675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0, 0/ </a:t>
            </a:r>
            <a:r>
              <a:rPr lang="en-US" altLang="en-US" sz="20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1, 1/ </a:t>
            </a:r>
            <a:r>
              <a:rPr lang="en-US" altLang="en-US" sz="20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</a:p>
        </p:txBody>
      </p:sp>
      <p:sp>
        <p:nvSpPr>
          <p:cNvPr id="1049390" name="TextBox 1049389"/>
          <p:cNvSpPr txBox="1"/>
          <p:nvPr/>
        </p:nvSpPr>
        <p:spPr>
          <a:xfrm>
            <a:off x="2971800" y="4367212"/>
            <a:ext cx="805180" cy="904241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 b="1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rPr>
              <a:t> </a:t>
            </a:r>
            <a:r>
              <a:rPr lang="en-US" altLang="en-US" sz="1400" b="1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400" b="1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rPr>
              <a:t>, Z</a:t>
            </a:r>
            <a:r>
              <a:rPr lang="en-US" altLang="en-US" sz="1400" b="1" baseline="-25000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 b="1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rPr>
              <a:t>/Z</a:t>
            </a:r>
            <a:r>
              <a:rPr lang="en-US" altLang="en-US" sz="1400" b="1" baseline="-25000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 b="1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rPr>
              <a:t> 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 b="1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rPr>
              <a:t> </a:t>
            </a:r>
            <a:r>
              <a:rPr lang="en-US" altLang="en-US" sz="1400" b="1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400" b="1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rPr>
              <a:t>, 0/0 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 b="1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rPr>
              <a:t> </a:t>
            </a:r>
            <a:r>
              <a:rPr lang="en-US" altLang="en-US" sz="1400" b="1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400" b="1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</a:rPr>
              <a:t>, 1/1 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1400" b="1">
              <a:solidFill>
                <a:srgbClr val="FF00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049391" name="TextBox 1049390"/>
          <p:cNvSpPr txBox="1"/>
          <p:nvPr/>
        </p:nvSpPr>
        <p:spPr>
          <a:xfrm>
            <a:off x="5105400" y="4346575"/>
            <a:ext cx="843280" cy="3962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 </a:t>
            </a:r>
            <a:r>
              <a:rPr lang="en-US" altLang="en-US" sz="20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, Z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/Z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 </a:t>
            </a:r>
          </a:p>
        </p:txBody>
      </p:sp>
      <p:sp>
        <p:nvSpPr>
          <p:cNvPr id="1049392" name="Freeform 1049391"/>
          <p:cNvSpPr/>
          <p:nvPr/>
        </p:nvSpPr>
        <p:spPr bwMode="auto">
          <a:xfrm>
            <a:off x="2108200" y="3886200"/>
            <a:ext cx="508000" cy="304800"/>
          </a:xfrm>
          <a:custGeom>
            <a:avLst/>
            <a:gdLst>
              <a:gd name="l" fmla="*/ 0 w 320"/>
              <a:gd name="t" fmla="*/ 0 h 192"/>
              <a:gd name="r" fmla="*/ 320 w 320"/>
              <a:gd name="b" fmla="*/ 192 h 192"/>
            </a:gdLst>
            <a:ahLst/>
            <a:cxnLst/>
            <a:rect l="l" t="t" r="r" b="b"/>
            <a:pathLst>
              <a:path w="320" h="192">
                <a:moveTo>
                  <a:pt x="64" y="192"/>
                </a:moveTo>
                <a:cubicBezTo>
                  <a:pt x="32" y="160"/>
                  <a:pt x="0" y="128"/>
                  <a:pt x="16" y="96"/>
                </a:cubicBezTo>
                <a:cubicBezTo>
                  <a:pt x="32" y="64"/>
                  <a:pt x="112" y="0"/>
                  <a:pt x="160" y="0"/>
                </a:cubicBezTo>
                <a:cubicBezTo>
                  <a:pt x="208" y="0"/>
                  <a:pt x="288" y="72"/>
                  <a:pt x="304" y="96"/>
                </a:cubicBezTo>
                <a:cubicBezTo>
                  <a:pt x="320" y="120"/>
                  <a:pt x="288" y="132"/>
                  <a:pt x="256" y="144"/>
                </a:cubicBezTo>
              </a:path>
            </a:pathLst>
          </a:cu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arrow" w="med" len="med"/>
          </a:ln>
        </p:spPr>
      </p:sp>
      <p:sp>
        <p:nvSpPr>
          <p:cNvPr id="1049393" name="Freeform 1049392"/>
          <p:cNvSpPr/>
          <p:nvPr/>
        </p:nvSpPr>
        <p:spPr bwMode="auto">
          <a:xfrm>
            <a:off x="4216400" y="3886200"/>
            <a:ext cx="508000" cy="304800"/>
          </a:xfrm>
          <a:custGeom>
            <a:avLst/>
            <a:gdLst>
              <a:gd name="l" fmla="*/ 0 w 320"/>
              <a:gd name="t" fmla="*/ 0 h 192"/>
              <a:gd name="r" fmla="*/ 320 w 320"/>
              <a:gd name="b" fmla="*/ 192 h 192"/>
            </a:gdLst>
            <a:ahLst/>
            <a:cxnLst/>
            <a:rect l="l" t="t" r="r" b="b"/>
            <a:pathLst>
              <a:path w="320" h="192">
                <a:moveTo>
                  <a:pt x="64" y="192"/>
                </a:moveTo>
                <a:cubicBezTo>
                  <a:pt x="32" y="160"/>
                  <a:pt x="0" y="128"/>
                  <a:pt x="16" y="96"/>
                </a:cubicBezTo>
                <a:cubicBezTo>
                  <a:pt x="32" y="64"/>
                  <a:pt x="112" y="0"/>
                  <a:pt x="160" y="0"/>
                </a:cubicBezTo>
                <a:cubicBezTo>
                  <a:pt x="208" y="0"/>
                  <a:pt x="288" y="72"/>
                  <a:pt x="304" y="96"/>
                </a:cubicBezTo>
                <a:cubicBezTo>
                  <a:pt x="320" y="120"/>
                  <a:pt x="288" y="132"/>
                  <a:pt x="256" y="144"/>
                </a:cubicBezTo>
              </a:path>
            </a:pathLst>
          </a:cu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arrow" w="med" len="med"/>
          </a:ln>
        </p:spPr>
      </p:sp>
      <p:sp>
        <p:nvSpPr>
          <p:cNvPr id="1049394" name="TextBox 1049393"/>
          <p:cNvSpPr txBox="1"/>
          <p:nvPr/>
        </p:nvSpPr>
        <p:spPr>
          <a:xfrm>
            <a:off x="533400" y="2209800"/>
            <a:ext cx="1454150" cy="396875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Grow stack</a:t>
            </a:r>
          </a:p>
        </p:txBody>
      </p:sp>
      <p:sp>
        <p:nvSpPr>
          <p:cNvPr id="1049395" name="TextBox 1049394"/>
          <p:cNvSpPr txBox="1"/>
          <p:nvPr/>
        </p:nvSpPr>
        <p:spPr>
          <a:xfrm>
            <a:off x="2584450" y="5165725"/>
            <a:ext cx="1793875" cy="701675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Switch to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popping mode</a:t>
            </a:r>
          </a:p>
        </p:txBody>
      </p:sp>
      <p:sp>
        <p:nvSpPr>
          <p:cNvPr id="1049396" name="TextBox 1049395"/>
          <p:cNvSpPr txBox="1"/>
          <p:nvPr/>
        </p:nvSpPr>
        <p:spPr>
          <a:xfrm>
            <a:off x="3727450" y="2667000"/>
            <a:ext cx="2252980" cy="701040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Pop stack for </a:t>
            </a:r>
            <a:r>
              <a:t/>
            </a:r>
            <a:br/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matching symbols</a:t>
            </a:r>
          </a:p>
        </p:txBody>
      </p:sp>
      <p:sp>
        <p:nvSpPr>
          <p:cNvPr id="1049397" name="TextBox 1049396"/>
          <p:cNvSpPr txBox="1"/>
          <p:nvPr/>
        </p:nvSpPr>
        <p:spPr>
          <a:xfrm>
            <a:off x="4794250" y="4784725"/>
            <a:ext cx="2605087" cy="400050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Accepts by final state</a:t>
            </a:r>
          </a:p>
        </p:txBody>
      </p:sp>
      <p:sp>
        <p:nvSpPr>
          <p:cNvPr id="1049398" name="Rectangle 1049397"/>
          <p:cNvSpPr/>
          <p:nvPr/>
        </p:nvSpPr>
        <p:spPr>
          <a:xfrm>
            <a:off x="6477000" y="2362200"/>
            <a:ext cx="2117725" cy="891540"/>
          </a:xfrm>
          <a:prstGeom prst="rect">
            <a:avLst/>
          </a:prstGeom>
          <a:solidFill>
            <a:srgbClr val="FCFDC6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  <a:effectLst>
            <a:outerShdw dist="107763" dir="2699999" algn="ctr">
              <a:schemeClr val="dk2">
                <a:alpha val="100000"/>
              </a:schemeClr>
            </a:outerShdw>
          </a:effectLst>
        </p:spPr>
        <p:txBody>
          <a:bodyPr vert="horz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50000"/>
              </a:spcBef>
              <a:buSzPct val="100000"/>
              <a:buFontTx/>
              <a:buNone/>
            </a:pPr>
            <a:r>
              <a:rPr lang="en-US" altLang="en-US" sz="1800" b="1">
                <a:solidFill>
                  <a:srgbClr val="000000"/>
                </a:solidFill>
                <a:latin typeface="Geneva" pitchFamily="28" charset="0"/>
                <a:ea typeface="ＭＳ Ｐゴシック" pitchFamily="34" charset="-128"/>
              </a:rPr>
              <a:t>Why does it have to be non-deterministic?</a:t>
            </a:r>
          </a:p>
        </p:txBody>
      </p:sp>
      <p:sp>
        <p:nvSpPr>
          <p:cNvPr id="1049399" name="Rectangle 1049398"/>
          <p:cNvSpPr/>
          <p:nvPr/>
        </p:nvSpPr>
        <p:spPr>
          <a:xfrm>
            <a:off x="6096000" y="5181600"/>
            <a:ext cx="2117725" cy="1631950"/>
          </a:xfrm>
          <a:prstGeom prst="rect">
            <a:avLst/>
          </a:prstGeom>
          <a:solidFill>
            <a:srgbClr val="FCFDC6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  <a:effectLst>
            <a:outerShdw dist="107763" dir="2699999" algn="ctr">
              <a:schemeClr val="dk2">
                <a:alpha val="100000"/>
              </a:schemeClr>
            </a:outerShdw>
          </a:effectLst>
        </p:spPr>
        <p:txBody>
          <a:bodyPr vert="horz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To remove guessing, impose the user to insert c in the middle</a:t>
            </a:r>
          </a:p>
        </p:txBody>
      </p:sp>
      <p:sp>
        <p:nvSpPr>
          <p:cNvPr id="1049400" name="TextBox 1049399"/>
          <p:cNvSpPr txBox="1"/>
          <p:nvPr/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1400" dirty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4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398" grpId="0" animBg="1"/>
      <p:bldP spid="104939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Title 1049405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pitchFamily="34" charset="0"/>
                <a:sym typeface="Arial" pitchFamily="34" charset="0"/>
              </a:defRPr>
            </a:lvl1pPr>
          </a:lstStyle>
          <a:p>
            <a:pPr lvl="0" eaLnBrk="1" latinLnBrk="1" hangingPunct="1"/>
            <a:r>
              <a:rPr lang="en-US" altLang="en-US" sz="3600"/>
              <a:t>D-PDA for L</a:t>
            </a:r>
            <a:r>
              <a:rPr lang="en-US" altLang="en-US" sz="3600" baseline="-25000"/>
              <a:t>wcwr</a:t>
            </a:r>
            <a:r>
              <a:rPr lang="en-US" altLang="en-US" sz="3600"/>
              <a:t> = {wcw</a:t>
            </a:r>
            <a:r>
              <a:rPr lang="en-US" altLang="en-US" sz="3600" baseline="30000"/>
              <a:t>R</a:t>
            </a:r>
            <a:r>
              <a:rPr lang="en-US" altLang="en-US" sz="3600"/>
              <a:t> | c is some special symbol not in w}</a:t>
            </a:r>
          </a:p>
        </p:txBody>
      </p:sp>
      <p:sp>
        <p:nvSpPr>
          <p:cNvPr id="1049407" name="TextBox 1049406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35</a:t>
            </a:fld>
            <a:endParaRPr lang="en-US" altLang="en-US" sz="1400">
              <a:ea typeface="ＭＳ Ｐゴシック" pitchFamily="34" charset="-128"/>
            </a:endParaRPr>
          </a:p>
        </p:txBody>
      </p:sp>
      <p:sp>
        <p:nvSpPr>
          <p:cNvPr id="1049408" name="Oval 1049407"/>
          <p:cNvSpPr/>
          <p:nvPr/>
        </p:nvSpPr>
        <p:spPr>
          <a:xfrm>
            <a:off x="2209800" y="4114800"/>
            <a:ext cx="381000" cy="3810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ctr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ctr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q</a:t>
            </a:r>
            <a:r>
              <a:rPr lang="en-US" altLang="en-US" sz="1600" baseline="-25000">
                <a:latin typeface="Arial" pitchFamily="34" charset="0"/>
                <a:ea typeface="ＭＳ Ｐゴシック" pitchFamily="34" charset="-128"/>
              </a:rPr>
              <a:t>0</a:t>
            </a:r>
          </a:p>
        </p:txBody>
      </p:sp>
      <p:sp>
        <p:nvSpPr>
          <p:cNvPr id="1049409" name="Straight Connector 1049408"/>
          <p:cNvSpPr/>
          <p:nvPr/>
        </p:nvSpPr>
        <p:spPr>
          <a:xfrm>
            <a:off x="1676400" y="4267200"/>
            <a:ext cx="533400" cy="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9410" name="Oval 1049409"/>
          <p:cNvSpPr/>
          <p:nvPr/>
        </p:nvSpPr>
        <p:spPr>
          <a:xfrm>
            <a:off x="4267200" y="4114800"/>
            <a:ext cx="381000" cy="3810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ctr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ctr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q</a:t>
            </a:r>
            <a:r>
              <a:rPr lang="en-US" altLang="en-US" sz="1600" baseline="-25000">
                <a:latin typeface="Arial" pitchFamily="34" charset="0"/>
                <a:ea typeface="ＭＳ Ｐゴシック" pitchFamily="34" charset="-128"/>
              </a:rPr>
              <a:t>1</a:t>
            </a:r>
          </a:p>
        </p:txBody>
      </p:sp>
      <p:sp>
        <p:nvSpPr>
          <p:cNvPr id="1049411" name="Straight Connector 1049410"/>
          <p:cNvSpPr/>
          <p:nvPr/>
        </p:nvSpPr>
        <p:spPr>
          <a:xfrm>
            <a:off x="2590800" y="4267200"/>
            <a:ext cx="1676400" cy="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9412" name="Oval 1049411"/>
          <p:cNvSpPr/>
          <p:nvPr/>
        </p:nvSpPr>
        <p:spPr>
          <a:xfrm>
            <a:off x="6172200" y="4114800"/>
            <a:ext cx="381000" cy="3810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ctr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ctr">
              <a:spcBef>
                <a:spcPct val="0"/>
              </a:spcBef>
              <a:buSzPct val="100000"/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q</a:t>
            </a:r>
            <a:r>
              <a:rPr lang="en-US" altLang="en-US" sz="1600" baseline="-25000">
                <a:latin typeface="Arial" pitchFamily="34" charset="0"/>
                <a:ea typeface="ＭＳ Ｐゴシック" pitchFamily="34" charset="-128"/>
              </a:rPr>
              <a:t>2</a:t>
            </a:r>
          </a:p>
        </p:txBody>
      </p:sp>
      <p:sp>
        <p:nvSpPr>
          <p:cNvPr id="1049413" name="Straight Connector 1049412"/>
          <p:cNvSpPr/>
          <p:nvPr/>
        </p:nvSpPr>
        <p:spPr>
          <a:xfrm flipV="1">
            <a:off x="4648200" y="4267200"/>
            <a:ext cx="1447800" cy="0"/>
          </a:xfrm>
          <a:prstGeom prst="lin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triangle" w="med" len="med"/>
          </a:ln>
        </p:spPr>
      </p:sp>
      <p:sp>
        <p:nvSpPr>
          <p:cNvPr id="1049414" name="Oval 1049413"/>
          <p:cNvSpPr/>
          <p:nvPr/>
        </p:nvSpPr>
        <p:spPr>
          <a:xfrm>
            <a:off x="6096000" y="4038600"/>
            <a:ext cx="533400" cy="533400"/>
          </a:xfrm>
          <a:prstGeom prst="ellipse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ctr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200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049415" name="TextBox 1049414"/>
          <p:cNvSpPr txBox="1"/>
          <p:nvPr/>
        </p:nvSpPr>
        <p:spPr>
          <a:xfrm>
            <a:off x="2020887" y="2517775"/>
            <a:ext cx="894079" cy="13106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0, Z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/0Z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0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1, Z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/1Z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0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0, 0/00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0, 1/01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1, 0/10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1, 1/11</a:t>
            </a:r>
          </a:p>
        </p:txBody>
      </p:sp>
      <p:sp>
        <p:nvSpPr>
          <p:cNvPr id="1049416" name="TextBox 1049415"/>
          <p:cNvSpPr txBox="1"/>
          <p:nvPr/>
        </p:nvSpPr>
        <p:spPr>
          <a:xfrm>
            <a:off x="4114800" y="3101975"/>
            <a:ext cx="838200" cy="7080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0, 0/ </a:t>
            </a:r>
            <a:r>
              <a:rPr lang="en-US" altLang="en-US" sz="20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1, 1/ </a:t>
            </a:r>
            <a:r>
              <a:rPr lang="en-US" altLang="en-US" sz="20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</a:p>
        </p:txBody>
      </p:sp>
      <p:sp>
        <p:nvSpPr>
          <p:cNvPr id="1049417" name="TextBox 1049416"/>
          <p:cNvSpPr txBox="1"/>
          <p:nvPr/>
        </p:nvSpPr>
        <p:spPr>
          <a:xfrm>
            <a:off x="2971800" y="4359275"/>
            <a:ext cx="779780" cy="9042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 b="1">
                <a:solidFill>
                  <a:schemeClr val="folHlink"/>
                </a:solidFill>
                <a:latin typeface="Arial" pitchFamily="34" charset="0"/>
                <a:ea typeface="ＭＳ Ｐゴシック" pitchFamily="34" charset="-128"/>
              </a:rPr>
              <a:t>c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, Z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/Z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 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 b="1">
                <a:solidFill>
                  <a:schemeClr val="folHlink"/>
                </a:solidFill>
                <a:latin typeface="Arial" pitchFamily="34" charset="0"/>
                <a:ea typeface="ＭＳ Ｐゴシック" pitchFamily="34" charset="-128"/>
              </a:rPr>
              <a:t>c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, 0/0 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 b="1">
                <a:solidFill>
                  <a:schemeClr val="folHlink"/>
                </a:solidFill>
                <a:latin typeface="Arial" pitchFamily="34" charset="0"/>
                <a:ea typeface="ＭＳ Ｐゴシック" pitchFamily="34" charset="-128"/>
              </a:rPr>
              <a:t>c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, 1/1 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140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049418" name="TextBox 1049417"/>
          <p:cNvSpPr txBox="1"/>
          <p:nvPr/>
        </p:nvSpPr>
        <p:spPr>
          <a:xfrm>
            <a:off x="5105400" y="4346575"/>
            <a:ext cx="843280" cy="3962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 </a:t>
            </a:r>
            <a:r>
              <a:rPr lang="en-US" altLang="en-US" sz="2000">
                <a:latin typeface="Arial" pitchFamily="34" charset="0"/>
                <a:ea typeface="ＭＳ Ｐゴシック" pitchFamily="34" charset="-128"/>
                <a:sym typeface="Symbol" pitchFamily="18" charset="2"/>
              </a:rPr>
              <a:t>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, Z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/Z</a:t>
            </a:r>
            <a:r>
              <a:rPr lang="en-US" altLang="en-US" sz="1400" baseline="-25000">
                <a:latin typeface="Arial" pitchFamily="34" charset="0"/>
                <a:ea typeface="ＭＳ Ｐゴシック" pitchFamily="34" charset="-128"/>
              </a:rPr>
              <a:t>0</a:t>
            </a:r>
            <a:r>
              <a:rPr lang="en-US" altLang="en-US" sz="1400">
                <a:latin typeface="Arial" pitchFamily="34" charset="0"/>
                <a:ea typeface="ＭＳ Ｐゴシック" pitchFamily="34" charset="-128"/>
              </a:rPr>
              <a:t> </a:t>
            </a:r>
          </a:p>
        </p:txBody>
      </p:sp>
      <p:sp>
        <p:nvSpPr>
          <p:cNvPr id="1049419" name="Freeform 1049418"/>
          <p:cNvSpPr/>
          <p:nvPr/>
        </p:nvSpPr>
        <p:spPr bwMode="auto">
          <a:xfrm>
            <a:off x="2108200" y="3886200"/>
            <a:ext cx="508000" cy="304800"/>
          </a:xfrm>
          <a:custGeom>
            <a:avLst/>
            <a:gdLst>
              <a:gd name="l" fmla="*/ 0 w 320"/>
              <a:gd name="t" fmla="*/ 0 h 192"/>
              <a:gd name="r" fmla="*/ 320 w 320"/>
              <a:gd name="b" fmla="*/ 192 h 192"/>
            </a:gdLst>
            <a:ahLst/>
            <a:cxnLst/>
            <a:rect l="l" t="t" r="r" b="b"/>
            <a:pathLst>
              <a:path w="320" h="192">
                <a:moveTo>
                  <a:pt x="64" y="192"/>
                </a:moveTo>
                <a:cubicBezTo>
                  <a:pt x="32" y="160"/>
                  <a:pt x="0" y="128"/>
                  <a:pt x="16" y="96"/>
                </a:cubicBezTo>
                <a:cubicBezTo>
                  <a:pt x="32" y="64"/>
                  <a:pt x="112" y="0"/>
                  <a:pt x="160" y="0"/>
                </a:cubicBezTo>
                <a:cubicBezTo>
                  <a:pt x="208" y="0"/>
                  <a:pt x="288" y="72"/>
                  <a:pt x="304" y="96"/>
                </a:cubicBezTo>
                <a:cubicBezTo>
                  <a:pt x="320" y="120"/>
                  <a:pt x="288" y="132"/>
                  <a:pt x="256" y="144"/>
                </a:cubicBezTo>
              </a:path>
            </a:pathLst>
          </a:cu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arrow" w="med" len="med"/>
          </a:ln>
        </p:spPr>
      </p:sp>
      <p:sp>
        <p:nvSpPr>
          <p:cNvPr id="1049420" name="Freeform 1049419"/>
          <p:cNvSpPr/>
          <p:nvPr/>
        </p:nvSpPr>
        <p:spPr bwMode="auto">
          <a:xfrm>
            <a:off x="4216400" y="3886200"/>
            <a:ext cx="508000" cy="304800"/>
          </a:xfrm>
          <a:custGeom>
            <a:avLst/>
            <a:gdLst>
              <a:gd name="l" fmla="*/ 0 w 320"/>
              <a:gd name="t" fmla="*/ 0 h 192"/>
              <a:gd name="r" fmla="*/ 320 w 320"/>
              <a:gd name="b" fmla="*/ 192 h 192"/>
            </a:gdLst>
            <a:ahLst/>
            <a:cxnLst/>
            <a:rect l="l" t="t" r="r" b="b"/>
            <a:pathLst>
              <a:path w="320" h="192">
                <a:moveTo>
                  <a:pt x="64" y="192"/>
                </a:moveTo>
                <a:cubicBezTo>
                  <a:pt x="32" y="160"/>
                  <a:pt x="0" y="128"/>
                  <a:pt x="16" y="96"/>
                </a:cubicBezTo>
                <a:cubicBezTo>
                  <a:pt x="32" y="64"/>
                  <a:pt x="112" y="0"/>
                  <a:pt x="160" y="0"/>
                </a:cubicBezTo>
                <a:cubicBezTo>
                  <a:pt x="208" y="0"/>
                  <a:pt x="288" y="72"/>
                  <a:pt x="304" y="96"/>
                </a:cubicBezTo>
                <a:cubicBezTo>
                  <a:pt x="320" y="120"/>
                  <a:pt x="288" y="132"/>
                  <a:pt x="256" y="144"/>
                </a:cubicBezTo>
              </a:path>
            </a:pathLst>
          </a:cu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  <a:tailEnd type="arrow" w="med" len="med"/>
          </a:ln>
        </p:spPr>
      </p:sp>
      <p:sp>
        <p:nvSpPr>
          <p:cNvPr id="1049421" name="TextBox 1049420"/>
          <p:cNvSpPr txBox="1"/>
          <p:nvPr/>
        </p:nvSpPr>
        <p:spPr>
          <a:xfrm>
            <a:off x="533400" y="2209800"/>
            <a:ext cx="1454150" cy="396875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Grow stack</a:t>
            </a:r>
          </a:p>
        </p:txBody>
      </p:sp>
      <p:sp>
        <p:nvSpPr>
          <p:cNvPr id="1049422" name="TextBox 1049421"/>
          <p:cNvSpPr txBox="1"/>
          <p:nvPr/>
        </p:nvSpPr>
        <p:spPr>
          <a:xfrm>
            <a:off x="2584450" y="5165725"/>
            <a:ext cx="1793875" cy="701675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Switch to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popping mode</a:t>
            </a:r>
          </a:p>
        </p:txBody>
      </p:sp>
      <p:sp>
        <p:nvSpPr>
          <p:cNvPr id="1049423" name="TextBox 1049422"/>
          <p:cNvSpPr txBox="1"/>
          <p:nvPr/>
        </p:nvSpPr>
        <p:spPr>
          <a:xfrm>
            <a:off x="3727450" y="2362200"/>
            <a:ext cx="2252980" cy="701040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Pop stack for </a:t>
            </a:r>
            <a:r>
              <a:t/>
            </a:r>
            <a:br/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matching symbols</a:t>
            </a:r>
          </a:p>
        </p:txBody>
      </p:sp>
      <p:sp>
        <p:nvSpPr>
          <p:cNvPr id="1049424" name="TextBox 1049423"/>
          <p:cNvSpPr txBox="1"/>
          <p:nvPr/>
        </p:nvSpPr>
        <p:spPr>
          <a:xfrm>
            <a:off x="4794250" y="4784725"/>
            <a:ext cx="1438275" cy="708025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Accepts by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</a:rPr>
              <a:t>final state</a:t>
            </a:r>
          </a:p>
        </p:txBody>
      </p:sp>
      <p:sp>
        <p:nvSpPr>
          <p:cNvPr id="1049425" name="Rectangle 1049424"/>
          <p:cNvSpPr/>
          <p:nvPr/>
        </p:nvSpPr>
        <p:spPr>
          <a:xfrm>
            <a:off x="6172200" y="1752600"/>
            <a:ext cx="2514600" cy="954087"/>
          </a:xfrm>
          <a:prstGeom prst="rect">
            <a:avLst/>
          </a:prstGeom>
          <a:solidFill>
            <a:srgbClr val="FCFDC6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  <a:effectLst>
            <a:outerShdw dist="107763" dir="2699999" algn="ctr">
              <a:schemeClr val="dk2">
                <a:alpha val="100000"/>
              </a:schemeClr>
            </a:outerShdw>
          </a:effectLst>
        </p:spPr>
        <p:txBody>
          <a:bodyPr vert="horz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Note:</a:t>
            </a:r>
          </a:p>
          <a:p>
            <a:pPr marL="0" lvl="0" indent="0">
              <a:spcBef>
                <a:spcPct val="0"/>
              </a:spcBef>
              <a:buSzPct val="100000"/>
              <a:buFontTx/>
              <a:buChar char="•"/>
            </a:pPr>
            <a:r>
              <a:rPr lang="en-US" altLang="en-US" sz="1800">
                <a:solidFill>
                  <a:srgbClr val="000000"/>
                </a:solidFill>
                <a:latin typeface="Geneva" pitchFamily="28" charset="0"/>
                <a:ea typeface="ＭＳ Ｐゴシック" pitchFamily="34" charset="-128"/>
              </a:rPr>
              <a:t> all transitions have become deterministic</a:t>
            </a:r>
          </a:p>
        </p:txBody>
      </p:sp>
      <p:sp>
        <p:nvSpPr>
          <p:cNvPr id="1049426" name="TextBox 1049425"/>
          <p:cNvSpPr txBox="1"/>
          <p:nvPr/>
        </p:nvSpPr>
        <p:spPr>
          <a:xfrm>
            <a:off x="838200" y="152400"/>
            <a:ext cx="6367781" cy="3962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none" lIns="91440" tIns="45720" rIns="91440" bIns="45720" anchor="t">
            <a:sp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 b="1">
                <a:latin typeface="Arial" pitchFamily="34" charset="0"/>
                <a:ea typeface="ＭＳ Ｐゴシック" pitchFamily="34" charset="-128"/>
              </a:rPr>
              <a:t>Example shows that: Nondeterministic PDAs ≠ D-PDAs</a:t>
            </a:r>
          </a:p>
        </p:txBody>
      </p:sp>
      <p:sp>
        <p:nvSpPr>
          <p:cNvPr id="1049427" name="TextBox 1049426"/>
          <p:cNvSpPr txBox="1"/>
          <p:nvPr/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1400" dirty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9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49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425" grpId="0" animBg="1"/>
      <p:bldP spid="104942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3" name="Title 1049432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pitchFamily="34" charset="0"/>
                <a:sym typeface="Arial" pitchFamily="34" charset="0"/>
              </a:defRPr>
            </a:lvl1pPr>
          </a:lstStyle>
          <a:p>
            <a:pPr lvl="0" eaLnBrk="1" latinLnBrk="1" hangingPunct="1"/>
            <a:r>
              <a:rPr lang="en-US" altLang="en-US"/>
              <a:t>Deterministic PDA: Definition</a:t>
            </a:r>
          </a:p>
        </p:txBody>
      </p:sp>
      <p:sp>
        <p:nvSpPr>
          <p:cNvPr id="1049434" name="Content Placeholder 1049433" descr="Rectangle: Click to edit Master text styles Second level Third level Fourth level Fifth level"/>
          <p:cNvSpPr>
            <a:spLocks noGrp="1"/>
          </p:cNvSpPr>
          <p:nvPr>
            <p:ph idx="1"/>
          </p:nvPr>
        </p:nvSpPr>
        <p:spPr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609600" lvl="0" indent="-609600" eaLnBrk="1" latinLnBrk="1" hangingPunct="1"/>
            <a:r>
              <a:rPr lang="en-US" altLang="en-US"/>
              <a:t>A PDA is </a:t>
            </a:r>
            <a:r>
              <a:rPr lang="en-US" altLang="en-US" i="1"/>
              <a:t>deterministic </a:t>
            </a:r>
            <a:r>
              <a:rPr lang="en-US" altLang="en-US"/>
              <a:t>if and only if:</a:t>
            </a:r>
          </a:p>
          <a:p>
            <a:pPr marL="990600" lvl="1" indent="-594360" eaLnBrk="1" latinLnBrk="1" hangingPunct="1">
              <a:buFont typeface="Arial" pitchFamily="34" charset="0"/>
              <a:buAutoNum type="arabicPeriod"/>
            </a:pPr>
            <a:r>
              <a:rPr lang="el-GR" altLang="en-US">
                <a:ea typeface="Tahoma" pitchFamily="34" charset="0"/>
              </a:rPr>
              <a:t>δ(q,a,X) has </a:t>
            </a:r>
            <a:r>
              <a:rPr lang="el-GR" altLang="en-US" i="1">
                <a:ea typeface="Tahoma" pitchFamily="34" charset="0"/>
              </a:rPr>
              <a:t>at most one </a:t>
            </a:r>
            <a:r>
              <a:rPr lang="el-GR" altLang="en-US">
                <a:ea typeface="Tahoma" pitchFamily="34" charset="0"/>
              </a:rPr>
              <a:t>member for any a </a:t>
            </a:r>
            <a:r>
              <a:rPr lang="el-GR" altLang="en-US">
                <a:ea typeface="Tahoma" pitchFamily="34" charset="0"/>
                <a:sym typeface="Symbol" pitchFamily="18" charset="2"/>
              </a:rPr>
              <a:t></a:t>
            </a:r>
            <a:r>
              <a:rPr lang="el-GR" altLang="en-US">
                <a:ea typeface="Tahoma" pitchFamily="34" charset="0"/>
              </a:rPr>
              <a:t> ∑ U {</a:t>
            </a:r>
            <a:r>
              <a:rPr lang="en-US" altLang="en-US">
                <a:sym typeface="Symbol" pitchFamily="18" charset="2"/>
              </a:rPr>
              <a:t></a:t>
            </a:r>
            <a:r>
              <a:rPr lang="el-GR" altLang="en-US">
                <a:ea typeface="Tahoma" pitchFamily="34" charset="0"/>
              </a:rPr>
              <a:t>}</a:t>
            </a:r>
          </a:p>
          <a:p>
            <a:pPr marL="990600" lvl="1" indent="-594360" eaLnBrk="1" latinLnBrk="1" hangingPunct="1">
              <a:buFont typeface="Arial" pitchFamily="34" charset="0"/>
              <a:buAutoNum type="arabicPeriod"/>
            </a:pPr>
            <a:endParaRPr lang="el-GR" altLang="en-US">
              <a:ea typeface="Tahoma" pitchFamily="34" charset="0"/>
            </a:endParaRPr>
          </a:p>
          <a:p>
            <a:pPr marL="609600" lvl="0" indent="-609600" eaLnBrk="1" latinLnBrk="1" hangingPunct="1">
              <a:buNone/>
            </a:pPr>
            <a:r>
              <a:rPr lang="zh-CN" altLang="en-US">
                <a:ea typeface="Tahoma" pitchFamily="34" charset="0"/>
                <a:sym typeface="Wingdings" pitchFamily="2" charset="2"/>
              </a:rPr>
              <a:t> </a:t>
            </a:r>
            <a:r>
              <a:rPr lang="el-GR" altLang="en-US">
                <a:ea typeface="Tahoma" pitchFamily="34" charset="0"/>
              </a:rPr>
              <a:t>If δ(q,a,X) is non-empty</a:t>
            </a:r>
            <a:r>
              <a:rPr lang="zh-CN" altLang="en-US">
                <a:ea typeface="Tahoma" pitchFamily="34" charset="0"/>
              </a:rPr>
              <a:t> for some </a:t>
            </a:r>
            <a:r>
              <a:rPr lang="el-GR" altLang="en-US">
                <a:ea typeface="Tahoma" pitchFamily="34" charset="0"/>
              </a:rPr>
              <a:t>a</a:t>
            </a:r>
            <a:r>
              <a:rPr lang="el-GR" altLang="en-US">
                <a:ea typeface="Tahoma" pitchFamily="34" charset="0"/>
                <a:sym typeface="Symbol" pitchFamily="18" charset="2"/>
              </a:rPr>
              <a:t></a:t>
            </a:r>
            <a:r>
              <a:rPr lang="el-GR" altLang="en-US">
                <a:ea typeface="Tahoma" pitchFamily="34" charset="0"/>
              </a:rPr>
              <a:t>∑, then δ(q, </a:t>
            </a:r>
            <a:r>
              <a:rPr lang="en-US" altLang="en-US">
                <a:sym typeface="Symbol" pitchFamily="18" charset="2"/>
              </a:rPr>
              <a:t></a:t>
            </a:r>
            <a:r>
              <a:rPr lang="el-GR" altLang="en-US">
                <a:ea typeface="Tahoma" pitchFamily="34" charset="0"/>
              </a:rPr>
              <a:t>,X) must be empty.</a:t>
            </a:r>
          </a:p>
          <a:p>
            <a:pPr marL="609600" lvl="0" indent="-609600" eaLnBrk="1" latinLnBrk="1" hangingPunct="1"/>
            <a:endParaRPr lang="en-US" altLang="en-US"/>
          </a:p>
          <a:p>
            <a:pPr marL="609600" lvl="0" indent="-609600" eaLnBrk="1" latinLnBrk="1" hangingPunct="1">
              <a:buFont typeface="Arial" pitchFamily="34" charset="0"/>
              <a:buNone/>
            </a:pPr>
            <a:r>
              <a:rPr lang="zh-CN" altLang="en-US" sz="1400">
                <a:solidFill>
                  <a:schemeClr val="lt2"/>
                </a:solidFill>
                <a:ea typeface="Tahoma" pitchFamily="34" charset="0"/>
              </a:rPr>
              <a:t> </a:t>
            </a:r>
          </a:p>
        </p:txBody>
      </p:sp>
      <p:sp>
        <p:nvSpPr>
          <p:cNvPr id="1049435" name="TextBox 1049434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36</a:t>
            </a:fld>
            <a:endParaRPr lang="en-US" altLang="en-US" sz="140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9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49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49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49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434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Title 104944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pitchFamily="34" charset="0"/>
                <a:sym typeface="Arial" pitchFamily="34" charset="0"/>
              </a:defRPr>
            </a:lvl1pPr>
          </a:lstStyle>
          <a:p>
            <a:pPr lvl="0" eaLnBrk="1" latinLnBrk="1" hangingPunct="1"/>
            <a:r>
              <a:rPr lang="en-US" altLang="en-US"/>
              <a:t>PDA vs DPDA vs Regular languages</a:t>
            </a:r>
          </a:p>
        </p:txBody>
      </p:sp>
      <p:sp>
        <p:nvSpPr>
          <p:cNvPr id="1049443" name="TextBox 1049442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37</a:t>
            </a:fld>
            <a:endParaRPr lang="en-US" altLang="en-US" sz="1400">
              <a:ea typeface="ＭＳ Ｐゴシック" pitchFamily="34" charset="-128"/>
            </a:endParaRPr>
          </a:p>
        </p:txBody>
      </p:sp>
      <p:sp>
        <p:nvSpPr>
          <p:cNvPr id="1049444" name="Oval 1049443"/>
          <p:cNvSpPr/>
          <p:nvPr/>
        </p:nvSpPr>
        <p:spPr>
          <a:xfrm>
            <a:off x="2895600" y="3581400"/>
            <a:ext cx="2971800" cy="1524000"/>
          </a:xfrm>
          <a:prstGeom prst="ellipse">
            <a:avLst/>
          </a:prstGeom>
          <a:solidFill>
            <a:schemeClr val="accent1">
              <a:alpha val="18039"/>
            </a:schemeClr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ctr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ctr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Regular languages</a:t>
            </a:r>
          </a:p>
        </p:txBody>
      </p:sp>
      <p:sp>
        <p:nvSpPr>
          <p:cNvPr id="1049445" name="Oval 1049444"/>
          <p:cNvSpPr/>
          <p:nvPr/>
        </p:nvSpPr>
        <p:spPr>
          <a:xfrm>
            <a:off x="2362200" y="2971800"/>
            <a:ext cx="4572000" cy="2514600"/>
          </a:xfrm>
          <a:prstGeom prst="ellipse">
            <a:avLst/>
          </a:prstGeom>
          <a:solidFill>
            <a:schemeClr val="accent1">
              <a:alpha val="18039"/>
            </a:schemeClr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ctr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ctr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			                      D-PDA</a:t>
            </a:r>
          </a:p>
        </p:txBody>
      </p:sp>
      <p:sp>
        <p:nvSpPr>
          <p:cNvPr id="1049446" name="Oval 1049445"/>
          <p:cNvSpPr/>
          <p:nvPr/>
        </p:nvSpPr>
        <p:spPr>
          <a:xfrm>
            <a:off x="1905000" y="2514600"/>
            <a:ext cx="6705600" cy="3505200"/>
          </a:xfrm>
          <a:prstGeom prst="ellipse">
            <a:avLst/>
          </a:prstGeom>
          <a:solidFill>
            <a:schemeClr val="accent1">
              <a:alpha val="18039"/>
            </a:schemeClr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wrap="none" lIns="91440" tIns="45720" rIns="91440" bIns="45720" anchor="ctr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ctr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			                         </a:t>
            </a:r>
          </a:p>
          <a:p>
            <a:pPr marL="0" lvl="0" indent="0" algn="ctr">
              <a:spcBef>
                <a:spcPct val="0"/>
              </a:spcBef>
              <a:buSzPct val="100000"/>
              <a:buFontTx/>
              <a:buNone/>
            </a:pPr>
            <a:endParaRPr lang="en-US" altLang="en-US" sz="2000">
              <a:latin typeface="Arial" pitchFamily="34" charset="0"/>
              <a:ea typeface="ＭＳ Ｐゴシック" pitchFamily="34" charset="-128"/>
            </a:endParaRPr>
          </a:p>
          <a:p>
            <a:pPr marL="0" lvl="0" indent="0" algn="ctr">
              <a:spcBef>
                <a:spcPct val="0"/>
              </a:spcBef>
              <a:buSzPct val="100000"/>
              <a:buFontTx/>
              <a:buNone/>
            </a:pPr>
            <a:endParaRPr lang="en-US" altLang="en-US" sz="2000">
              <a:latin typeface="Arial" pitchFamily="34" charset="0"/>
              <a:ea typeface="ＭＳ Ｐゴシック" pitchFamily="34" charset="-128"/>
            </a:endParaRPr>
          </a:p>
          <a:p>
            <a:pPr marL="0" lvl="0" indent="0" algn="ctr">
              <a:spcBef>
                <a:spcPct val="0"/>
              </a:spcBef>
              <a:buSzPct val="100000"/>
              <a:buFontTx/>
              <a:buNone/>
            </a:pPr>
            <a:endParaRPr lang="en-US" altLang="en-US" sz="2000">
              <a:latin typeface="Arial" pitchFamily="34" charset="0"/>
              <a:ea typeface="ＭＳ Ｐゴシック" pitchFamily="34" charset="-128"/>
            </a:endParaRPr>
          </a:p>
          <a:p>
            <a:pPr marL="0" lvl="0" indent="0" algn="ctr">
              <a:spcBef>
                <a:spcPct val="0"/>
              </a:spcBef>
              <a:buSzPct val="100000"/>
              <a:buFontTx/>
              <a:buNone/>
            </a:pPr>
            <a:endParaRPr lang="en-US" altLang="en-US" sz="2000">
              <a:latin typeface="Arial" pitchFamily="34" charset="0"/>
              <a:ea typeface="ＭＳ Ｐゴシック" pitchFamily="34" charset="-128"/>
            </a:endParaRPr>
          </a:p>
          <a:p>
            <a:pPr marL="0" lvl="0" indent="0" algn="ctr">
              <a:spcBef>
                <a:spcPct val="0"/>
              </a:spcBef>
              <a:buSzPct val="100000"/>
              <a:buFontTx/>
              <a:buNone/>
            </a:pPr>
            <a:endParaRPr lang="en-US" altLang="en-US" sz="2000">
              <a:latin typeface="Arial" pitchFamily="34" charset="0"/>
              <a:ea typeface="ＭＳ Ｐゴシック" pitchFamily="34" charset="-128"/>
            </a:endParaRPr>
          </a:p>
          <a:p>
            <a:pPr marL="0" lvl="0" indent="0" algn="ctr">
              <a:spcBef>
                <a:spcPct val="0"/>
              </a:spcBef>
              <a:buSzPct val="100000"/>
              <a:buFontTx/>
              <a:buNone/>
            </a:pPr>
            <a:endParaRPr lang="en-US" altLang="en-US" sz="2000">
              <a:latin typeface="Arial" pitchFamily="34" charset="0"/>
              <a:ea typeface="ＭＳ Ｐゴシック" pitchFamily="34" charset="-128"/>
            </a:endParaRPr>
          </a:p>
          <a:p>
            <a:pPr marL="0" lvl="0" indent="0" algn="ctr">
              <a:spcBef>
                <a:spcPct val="0"/>
              </a:spcBef>
              <a:buSzPct val="100000"/>
              <a:buFontTx/>
              <a:buNone/>
            </a:pPr>
            <a:endParaRPr lang="en-US" altLang="en-US" sz="2000">
              <a:latin typeface="Arial" pitchFamily="34" charset="0"/>
              <a:ea typeface="ＭＳ Ｐゴシック" pitchFamily="34" charset="-128"/>
            </a:endParaRPr>
          </a:p>
          <a:p>
            <a:pPr marL="0" lvl="0" indent="0" algn="ctr">
              <a:spcBef>
                <a:spcPct val="0"/>
              </a:spcBef>
              <a:buSzPct val="100000"/>
              <a:buFontTx/>
              <a:buNone/>
            </a:pPr>
            <a:endParaRPr lang="en-US" altLang="en-US" sz="2000">
              <a:latin typeface="Arial" pitchFamily="34" charset="0"/>
              <a:ea typeface="ＭＳ Ｐゴシック" pitchFamily="34" charset="-128"/>
            </a:endParaRPr>
          </a:p>
          <a:p>
            <a:pPr marL="0" lvl="0" indent="0" algn="ctr">
              <a:spcBef>
                <a:spcPct val="0"/>
              </a:spcBef>
              <a:buSzPct val="100000"/>
              <a:buFontTx/>
              <a:buNone/>
            </a:pPr>
            <a:r>
              <a:rPr lang="en-US" altLang="en-US" sz="2000">
                <a:latin typeface="Arial" pitchFamily="34" charset="0"/>
                <a:ea typeface="ＭＳ Ｐゴシック" pitchFamily="34" charset="-128"/>
              </a:rPr>
              <a:t>non-deterministic PDA</a:t>
            </a:r>
          </a:p>
        </p:txBody>
      </p:sp>
      <p:grpSp>
        <p:nvGrpSpPr>
          <p:cNvPr id="219" name="Group 218"/>
          <p:cNvGrpSpPr/>
          <p:nvPr/>
        </p:nvGrpSpPr>
        <p:grpSpPr>
          <a:xfrm>
            <a:off x="7315200" y="2362200"/>
            <a:ext cx="692150" cy="1600200"/>
            <a:chOff x="4608" y="1488"/>
            <a:chExt cx="436" cy="1008"/>
          </a:xfrm>
        </p:grpSpPr>
        <p:sp>
          <p:nvSpPr>
            <p:cNvPr id="1049447" name="TextBox 1049446"/>
            <p:cNvSpPr txBox="1"/>
            <p:nvPr/>
          </p:nvSpPr>
          <p:spPr>
            <a:xfrm>
              <a:off x="4608" y="1488"/>
              <a:ext cx="436" cy="250"/>
            </a:xfrm>
            <a:prstGeom prst="rect">
              <a:avLst/>
            </a:prstGeom>
            <a:noFill/>
            <a:ln w="9525" cap="flat" cmpd="sng">
              <a:solidFill>
                <a:schemeClr val="hlink">
                  <a:alpha val="100000"/>
                </a:schemeClr>
              </a:solidFill>
              <a:prstDash val="solid"/>
              <a:round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2000">
                  <a:latin typeface="Arial" pitchFamily="34" charset="0"/>
                  <a:ea typeface="ＭＳ Ｐゴシック" pitchFamily="34" charset="-128"/>
                </a:rPr>
                <a:t>L</a:t>
              </a:r>
              <a:r>
                <a:rPr lang="en-US" altLang="en-US" sz="2000" baseline="-25000">
                  <a:latin typeface="Arial" pitchFamily="34" charset="0"/>
                  <a:ea typeface="ＭＳ Ｐゴシック" pitchFamily="34" charset="-128"/>
                </a:rPr>
                <a:t>wwr</a:t>
              </a:r>
            </a:p>
          </p:txBody>
        </p:sp>
        <p:sp>
          <p:nvSpPr>
            <p:cNvPr id="1049448" name="Straight Connector 1049447"/>
            <p:cNvSpPr/>
            <p:nvPr/>
          </p:nvSpPr>
          <p:spPr>
            <a:xfrm>
              <a:off x="4704" y="1728"/>
              <a:ext cx="0" cy="768"/>
            </a:xfrm>
            <a:prstGeom prst="line">
              <a:avLst/>
            </a:prstGeom>
            <a:noFill/>
            <a:ln w="9525" cap="flat" cmpd="sng">
              <a:solidFill>
                <a:schemeClr val="hlink">
                  <a:alpha val="100000"/>
                </a:schemeClr>
              </a:solidFill>
              <a:prstDash val="solid"/>
              <a:round/>
              <a:tailEnd type="triangle" w="med" len="med"/>
            </a:ln>
          </p:spPr>
        </p:sp>
      </p:grpSp>
      <p:grpSp>
        <p:nvGrpSpPr>
          <p:cNvPr id="220" name="Group 219"/>
          <p:cNvGrpSpPr/>
          <p:nvPr/>
        </p:nvGrpSpPr>
        <p:grpSpPr>
          <a:xfrm>
            <a:off x="5715000" y="2286000"/>
            <a:ext cx="793750" cy="1600200"/>
            <a:chOff x="4608" y="1488"/>
            <a:chExt cx="500" cy="1008"/>
          </a:xfrm>
        </p:grpSpPr>
        <p:sp>
          <p:nvSpPr>
            <p:cNvPr id="1049449" name="TextBox 1049448"/>
            <p:cNvSpPr txBox="1"/>
            <p:nvPr/>
          </p:nvSpPr>
          <p:spPr>
            <a:xfrm>
              <a:off x="4608" y="1488"/>
              <a:ext cx="500" cy="250"/>
            </a:xfrm>
            <a:prstGeom prst="rect">
              <a:avLst/>
            </a:prstGeom>
            <a:noFill/>
            <a:ln w="9525" cap="flat" cmpd="sng">
              <a:solidFill>
                <a:schemeClr val="hlink">
                  <a:alpha val="100000"/>
                </a:schemeClr>
              </a:solidFill>
              <a:prstDash val="solid"/>
              <a:round/>
            </a:ln>
          </p:spPr>
          <p:txBody>
            <a:bodyPr vert="horz" wrap="none" lIns="91440" tIns="45720" rIns="91440" bIns="45720" anchor="t">
              <a:spAutoFit/>
            </a:bodyPr>
            <a:lstStyle>
              <a:lvl1pPr marL="342900" indent="-3429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10000"/>
                <a:buFont typeface="Wingdings" pitchFamily="2" charset="2"/>
                <a:buBlip>
                  <a:blip r:embed="rId3"/>
                </a:buBlip>
                <a:defRPr sz="32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1pPr>
              <a:lvl2pPr marL="742950" indent="-28575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0000"/>
                <a:buFont typeface="Wingdings" pitchFamily="2" charset="2"/>
                <a:buChar char="n"/>
                <a:defRPr sz="28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2pPr>
              <a:lvl3pPr marL="11430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95000"/>
                <a:buFont typeface="Wingdings" pitchFamily="2" charset="2"/>
                <a:buChar char="w"/>
                <a:defRPr sz="24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3pPr>
              <a:lvl4pPr marL="16002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dk1"/>
                </a:buClr>
                <a:buSzPct val="65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4pPr>
              <a:lvl5pPr marL="2057400" indent="-228600" algn="l" rtl="0" fontAlgn="base" latinLnBrk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2000" b="0" i="0" u="none" baseline="0">
                  <a:solidFill>
                    <a:schemeClr val="dk1"/>
                  </a:solidFill>
                  <a:latin typeface="Tahoma" pitchFamily="34" charset="0"/>
                  <a:sym typeface="Arial" pitchFamily="34" charset="0"/>
                </a:defRPr>
              </a:lvl5pPr>
            </a:lstStyle>
            <a:p>
              <a:pPr marL="0" lvl="0" indent="0">
                <a:spcBef>
                  <a:spcPct val="0"/>
                </a:spcBef>
                <a:buSzPct val="100000"/>
                <a:buFontTx/>
                <a:buNone/>
              </a:pPr>
              <a:r>
                <a:rPr lang="en-US" altLang="en-US" sz="2000">
                  <a:latin typeface="Arial" pitchFamily="34" charset="0"/>
                  <a:ea typeface="ＭＳ Ｐゴシック" pitchFamily="34" charset="-128"/>
                </a:rPr>
                <a:t>L</a:t>
              </a:r>
              <a:r>
                <a:rPr lang="en-US" altLang="en-US" sz="2000" baseline="-25000">
                  <a:latin typeface="Arial" pitchFamily="34" charset="0"/>
                  <a:ea typeface="ＭＳ Ｐゴシック" pitchFamily="34" charset="-128"/>
                </a:rPr>
                <a:t>wcwr</a:t>
              </a:r>
            </a:p>
          </p:txBody>
        </p:sp>
        <p:sp>
          <p:nvSpPr>
            <p:cNvPr id="1049450" name="Straight Connector 1049449"/>
            <p:cNvSpPr/>
            <p:nvPr/>
          </p:nvSpPr>
          <p:spPr>
            <a:xfrm>
              <a:off x="4704" y="1728"/>
              <a:ext cx="0" cy="768"/>
            </a:xfrm>
            <a:prstGeom prst="line">
              <a:avLst/>
            </a:prstGeom>
            <a:noFill/>
            <a:ln w="9525" cap="flat" cmpd="sng">
              <a:solidFill>
                <a:schemeClr val="hlink">
                  <a:alpha val="100000"/>
                </a:schemeClr>
              </a:solidFill>
              <a:prstDash val="solid"/>
              <a:round/>
              <a:tailEnd type="triangle" w="med" len="med"/>
            </a:ln>
          </p:spPr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9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49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445" grpId="0" animBg="1"/>
      <p:bldP spid="104944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7" name="Title 1049456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0" indent="0" algn="l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pitchFamily="34" charset="0"/>
                <a:sym typeface="Arial" pitchFamily="34" charset="0"/>
              </a:defRPr>
            </a:lvl1pPr>
          </a:lstStyle>
          <a:p>
            <a:pPr lvl="0" eaLnBrk="1" latinLnBrk="1" hangingPunct="1"/>
            <a:r>
              <a:rPr lang="en-US" altLang="en-US"/>
              <a:t>Summary</a:t>
            </a:r>
          </a:p>
        </p:txBody>
      </p:sp>
      <p:sp>
        <p:nvSpPr>
          <p:cNvPr id="1049458" name="Content Placeholder 1049457" descr="Rectangle: Click to edit Master text styles Second level Third level Fourth level Fifth level"/>
          <p:cNvSpPr>
            <a:spLocks noGrp="1"/>
          </p:cNvSpPr>
          <p:nvPr>
            <p:ph idx="1"/>
          </p:nvPr>
        </p:nvSpPr>
        <p:spPr>
          <a:xfrm>
            <a:off x="762000" y="1524000"/>
            <a:ext cx="7772400" cy="48006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609600" lvl="0" indent="-609600" eaLnBrk="1" latinLnBrk="1" hangingPunct="1">
              <a:lnSpc>
                <a:spcPct val="90000"/>
              </a:lnSpc>
            </a:pPr>
            <a:r>
              <a:rPr lang="en-US" altLang="en-US" sz="2800">
                <a:ea typeface="ＭＳ Ｐゴシック" pitchFamily="34" charset="-128"/>
              </a:rPr>
              <a:t>PDAs for CFLs and CFGs</a:t>
            </a:r>
          </a:p>
          <a:p>
            <a:pPr marL="990600" lvl="1" indent="-594360" eaLnBrk="1" latinLnBrk="1" hangingPunct="1">
              <a:lnSpc>
                <a:spcPct val="90000"/>
              </a:lnSpc>
            </a:pPr>
            <a:r>
              <a:rPr lang="en-US" altLang="en-US" sz="2400">
                <a:ea typeface="ＭＳ Ｐゴシック" pitchFamily="34" charset="-128"/>
              </a:rPr>
              <a:t>Non-deterministic</a:t>
            </a:r>
          </a:p>
          <a:p>
            <a:pPr marL="990600" lvl="1" indent="-594360" eaLnBrk="1" latinLnBrk="1" hangingPunct="1">
              <a:lnSpc>
                <a:spcPct val="90000"/>
              </a:lnSpc>
            </a:pPr>
            <a:r>
              <a:rPr lang="en-US" altLang="en-US" sz="2400">
                <a:ea typeface="ＭＳ Ｐゴシック" pitchFamily="34" charset="-128"/>
              </a:rPr>
              <a:t>Deterministic</a:t>
            </a:r>
          </a:p>
          <a:p>
            <a:pPr marL="609600" lvl="0" indent="-609600" eaLnBrk="1" latinLnBrk="1" hangingPunct="1">
              <a:lnSpc>
                <a:spcPct val="90000"/>
              </a:lnSpc>
            </a:pPr>
            <a:r>
              <a:rPr lang="en-US" altLang="en-US" sz="2800">
                <a:ea typeface="ＭＳ Ｐゴシック" pitchFamily="34" charset="-128"/>
              </a:rPr>
              <a:t>PDA acceptance types</a:t>
            </a:r>
          </a:p>
          <a:p>
            <a:pPr marL="990600" lvl="1" indent="-594360" eaLnBrk="1" latinLnBrk="1" hangingPunct="1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n-US" altLang="en-US" sz="2400">
                <a:ea typeface="ＭＳ Ｐゴシック" pitchFamily="34" charset="-128"/>
              </a:rPr>
              <a:t>By final state</a:t>
            </a:r>
          </a:p>
          <a:p>
            <a:pPr marL="990600" lvl="1" indent="-594360" eaLnBrk="1" latinLnBrk="1" hangingPunct="1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n-US" altLang="en-US" sz="2400">
                <a:ea typeface="ＭＳ Ｐゴシック" pitchFamily="34" charset="-128"/>
              </a:rPr>
              <a:t>By empty stack </a:t>
            </a:r>
          </a:p>
          <a:p>
            <a:pPr marL="609600" lvl="0" indent="-609600" eaLnBrk="1" latinLnBrk="1" hangingPunct="1">
              <a:lnSpc>
                <a:spcPct val="90000"/>
              </a:lnSpc>
            </a:pPr>
            <a:r>
              <a:rPr lang="en-US" altLang="en-US" sz="2800">
                <a:ea typeface="ＭＳ Ｐゴシック" pitchFamily="34" charset="-128"/>
              </a:rPr>
              <a:t>PDA</a:t>
            </a:r>
          </a:p>
          <a:p>
            <a:pPr marL="990600" lvl="1" indent="-594360" eaLnBrk="1" latinLnBrk="1" hangingPunct="1">
              <a:lnSpc>
                <a:spcPct val="90000"/>
              </a:lnSpc>
            </a:pPr>
            <a:r>
              <a:rPr lang="en-US" altLang="en-US" sz="2400">
                <a:ea typeface="ＭＳ Ｐゴシック" pitchFamily="34" charset="-128"/>
              </a:rPr>
              <a:t>IDs, Transition diagram</a:t>
            </a:r>
          </a:p>
          <a:p>
            <a:pPr marL="609600" lvl="0" indent="-609600" eaLnBrk="1" latinLnBrk="1" hangingPunct="1">
              <a:lnSpc>
                <a:spcPct val="90000"/>
              </a:lnSpc>
            </a:pPr>
            <a:r>
              <a:rPr lang="en-US" altLang="en-US" sz="2800">
                <a:ea typeface="ＭＳ Ｐゴシック" pitchFamily="34" charset="-128"/>
              </a:rPr>
              <a:t>Equivalence of CFG and PDA </a:t>
            </a:r>
          </a:p>
          <a:p>
            <a:pPr marL="990600" lvl="1" indent="-594360" eaLnBrk="1" latinLnBrk="1" hangingPunct="1">
              <a:lnSpc>
                <a:spcPct val="90000"/>
              </a:lnSpc>
            </a:pPr>
            <a:r>
              <a:rPr lang="en-US" altLang="en-US" sz="2400">
                <a:ea typeface="ＭＳ Ｐゴシック" pitchFamily="34" charset="-128"/>
              </a:rPr>
              <a:t>CFG =&gt; PDA construction</a:t>
            </a:r>
          </a:p>
          <a:p>
            <a:pPr marL="990600" lvl="1" indent="-594360" eaLnBrk="1" latinLnBrk="1" hangingPunct="1">
              <a:lnSpc>
                <a:spcPct val="90000"/>
              </a:lnSpc>
            </a:pPr>
            <a:r>
              <a:rPr lang="en-US" altLang="en-US" sz="2400">
                <a:ea typeface="ＭＳ Ｐゴシック" pitchFamily="34" charset="-128"/>
              </a:rPr>
              <a:t>PDA =&gt; CFG construction</a:t>
            </a:r>
          </a:p>
        </p:txBody>
      </p:sp>
      <p:sp>
        <p:nvSpPr>
          <p:cNvPr id="1049459" name="TextBox 1049458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 algn="r">
              <a:spcBef>
                <a:spcPct val="0"/>
              </a:spcBef>
              <a:buSzPct val="100000"/>
              <a:buFontTx/>
              <a:buNone/>
            </a:pPr>
            <a:fld id="{566ABCEB-ACFC-4714-9973-3DA970169C29}" type="slidenum">
              <a:rPr lang="en-US" altLang="en-US" sz="1400">
                <a:ea typeface="ＭＳ Ｐゴシック" pitchFamily="34" charset="-128"/>
              </a:rPr>
              <a:pPr marL="0" lvl="0" indent="0" algn="r">
                <a:spcBef>
                  <a:spcPct val="0"/>
                </a:spcBef>
                <a:buSzPct val="100000"/>
                <a:buFontTx/>
                <a:buNone/>
              </a:pPr>
              <a:t>38</a:t>
            </a:fld>
            <a:endParaRPr lang="en-US" altLang="en-US" sz="1400">
              <a:ea typeface="ＭＳ Ｐゴシック" pitchFamily="34" charset="-128"/>
            </a:endParaRPr>
          </a:p>
        </p:txBody>
      </p:sp>
      <p:sp>
        <p:nvSpPr>
          <p:cNvPr id="1049460" name="TextBox 1049459"/>
          <p:cNvSpPr txBox="1"/>
          <p:nvPr/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 sz="32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0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itchFamily="2" charset="2"/>
              <a:buChar char="w"/>
              <a:defRPr sz="24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dk1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pitchFamily="34" charset="0"/>
                <a:sym typeface="Arial" pitchFamily="34" charset="0"/>
              </a:defRPr>
            </a:lvl5pPr>
          </a:lstStyle>
          <a:p>
            <a:pPr marL="0" lvl="0" indent="0">
              <a:spcBef>
                <a:spcPct val="0"/>
              </a:spcBef>
              <a:buSzPct val="100000"/>
              <a:buFontTx/>
              <a:buNone/>
            </a:pPr>
            <a:endParaRPr lang="en-US" altLang="en-US" sz="1400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Default Color Scheme">
      <a:dk1>
        <a:srgbClr val="40458C"/>
      </a:dk1>
      <a:lt1>
        <a:srgbClr val="FFFFFF"/>
      </a:lt1>
      <a:dk2>
        <a:srgbClr val="B7C1EB"/>
      </a:dk2>
      <a:lt2>
        <a:srgbClr val="660066"/>
      </a:lt2>
      <a:accent1>
        <a:srgbClr val="ECD882"/>
      </a:accent1>
      <a:accent2>
        <a:srgbClr val="B2B2B2"/>
      </a:accent2>
      <a:accent3>
        <a:srgbClr val="FFFFFF"/>
      </a:accent3>
      <a:accent4>
        <a:srgbClr val="363A78"/>
      </a:accent4>
      <a:accent5>
        <a:srgbClr val="F4E8C1"/>
      </a:accent5>
      <a:accent6>
        <a:srgbClr val="9F9F9F"/>
      </a:accent6>
      <a:hlink>
        <a:srgbClr val="6F89F7"/>
      </a:hlink>
      <a:folHlink>
        <a:srgbClr val="CFDBF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Color Scheme 1">
        <a:dk1>
          <a:srgbClr val="FFFFFF"/>
        </a:dk1>
        <a:lt1>
          <a:srgbClr val="40458C"/>
        </a:lt1>
        <a:dk2>
          <a:srgbClr val="000000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B0B1C5"/>
        </a:accent3>
        <a:accent4>
          <a:srgbClr val="DCDCDC"/>
        </a:accent4>
        <a:accent5>
          <a:srgbClr val="C5C5D5"/>
        </a:accent5>
        <a:accent6>
          <a:srgbClr val="9F9F9F"/>
        </a:accent6>
        <a:hlink>
          <a:srgbClr val="6F89F7"/>
        </a:hlink>
        <a:folHlink>
          <a:srgbClr val="4F56AD"/>
        </a:folHlink>
      </a:clrScheme>
    </a:extraClrScheme>
    <a:extraClrScheme>
      <a:clrScheme name="Default Color Scheme 2">
        <a:dk1>
          <a:srgbClr val="40458C"/>
        </a:dk1>
        <a:lt1>
          <a:srgbClr val="FFFFFF"/>
        </a:lt1>
        <a:dk2>
          <a:srgbClr val="B7C1EB"/>
        </a:dk2>
        <a:lt2>
          <a:srgbClr val="660066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63A78"/>
        </a:accent4>
        <a:accent5>
          <a:srgbClr val="F4E8C1"/>
        </a:accent5>
        <a:accent6>
          <a:srgbClr val="9F9F9F"/>
        </a:accent6>
        <a:hlink>
          <a:srgbClr val="6F89F7"/>
        </a:hlink>
        <a:folHlink>
          <a:srgbClr val="CFDBFD"/>
        </a:folHlink>
      </a:clrScheme>
    </a:extraClrScheme>
    <a:extraClrScheme>
      <a:clrScheme name="Default Color Scheme 3">
        <a:dk1>
          <a:srgbClr val="000000"/>
        </a:dk1>
        <a:lt1>
          <a:srgbClr val="FFFFFF"/>
        </a:lt1>
        <a:dk2>
          <a:srgbClr val="B2B2B2"/>
        </a:dk2>
        <a:lt2>
          <a:srgbClr val="4D4D4D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2D2D2"/>
        </a:accent6>
        <a:hlink>
          <a:srgbClr val="777777"/>
        </a:hlink>
        <a:folHlink>
          <a:srgbClr val="C0C0C0"/>
        </a:folHlink>
      </a:clrScheme>
    </a:extraClrScheme>
    <a:extraClrScheme>
      <a:clrScheme name="Default Color Scheme 4">
        <a:dk1>
          <a:srgbClr val="333300"/>
        </a:dk1>
        <a:lt1>
          <a:srgbClr val="FFFFFF"/>
        </a:lt1>
        <a:dk2>
          <a:srgbClr val="B2B2B2"/>
        </a:dk2>
        <a:lt2>
          <a:srgbClr val="663300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2AD5C"/>
        </a:accent6>
        <a:hlink>
          <a:srgbClr val="8A7A66"/>
        </a:hlink>
        <a:folHlink>
          <a:srgbClr val="C0AE9E"/>
        </a:folHlink>
      </a:clrScheme>
    </a:extraClrScheme>
    <a:extraClrScheme>
      <a:clrScheme name="Default Color Scheme 5">
        <a:dk1>
          <a:srgbClr val="FFFFFF"/>
        </a:dk1>
        <a:lt1>
          <a:srgbClr val="003366"/>
        </a:lt1>
        <a:dk2>
          <a:srgbClr val="000000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9"/>
        </a:accent3>
        <a:accent4>
          <a:srgbClr val="DCDCDC"/>
        </a:accent4>
        <a:accent5>
          <a:srgbClr val="AAB9CA"/>
        </a:accent5>
        <a:accent6>
          <a:srgbClr val="008989"/>
        </a:accent6>
        <a:hlink>
          <a:srgbClr val="0099CC"/>
        </a:hlink>
        <a:folHlink>
          <a:srgbClr val="00458A"/>
        </a:folHlink>
      </a:clrScheme>
    </a:extraClrScheme>
    <a:extraClrScheme>
      <a:clrScheme name="Default Color Scheme 6">
        <a:dk1>
          <a:srgbClr val="FFFFFF"/>
        </a:dk1>
        <a:lt1>
          <a:srgbClr val="004A48"/>
        </a:lt1>
        <a:dk2>
          <a:srgbClr val="000000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2B1"/>
        </a:accent3>
        <a:accent4>
          <a:srgbClr val="DCDCDC"/>
        </a:accent4>
        <a:accent5>
          <a:srgbClr val="AAB9CA"/>
        </a:accent5>
        <a:accent6>
          <a:srgbClr val="008989"/>
        </a:accent6>
        <a:hlink>
          <a:srgbClr val="00CC99"/>
        </a:hlink>
        <a:folHlink>
          <a:srgbClr val="006666"/>
        </a:folHlink>
      </a:clrScheme>
    </a:extraClrScheme>
    <a:extraClrScheme>
      <a:clrScheme name="Default Color Scheme 7">
        <a:dk1>
          <a:srgbClr val="FFFFFF"/>
        </a:dk1>
        <a:lt1>
          <a:srgbClr val="333300"/>
        </a:lt1>
        <a:dk2>
          <a:srgbClr val="0000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CDCDC"/>
        </a:accent4>
        <a:accent5>
          <a:srgbClr val="E2CAAA"/>
        </a:accent5>
        <a:accent6>
          <a:srgbClr val="B75B00"/>
        </a:accent6>
        <a:hlink>
          <a:srgbClr val="808000"/>
        </a:hlink>
        <a:folHlink>
          <a:srgbClr val="525000"/>
        </a:folHlink>
      </a:clrScheme>
    </a:extraClrScheme>
    <a:extraClrScheme>
      <a:clrScheme name="Default Color Scheme 8">
        <a:dk1>
          <a:srgbClr val="003D62"/>
        </a:dk1>
        <a:lt1>
          <a:srgbClr val="FFFFFF"/>
        </a:lt1>
        <a:dk2>
          <a:srgbClr val="C8D1DA"/>
        </a:dk2>
        <a:lt2>
          <a:srgbClr val="006699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2"/>
        </a:accent5>
        <a:accent6>
          <a:srgbClr val="72AFB3"/>
        </a:accent6>
        <a:hlink>
          <a:srgbClr val="81ABCB"/>
        </a:hlink>
        <a:folHlink>
          <a:srgbClr val="B6CBD6"/>
        </a:folHlink>
      </a:clrScheme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80808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2999</Words>
  <Application>Microsoft Office PowerPoint</Application>
  <PresentationFormat>On-screen Show (4:3)</PresentationFormat>
  <Paragraphs>731</Paragraphs>
  <Slides>38</Slides>
  <Notes>34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主题</vt:lpstr>
      <vt:lpstr>KNOWLEDGE INSTITUTE OF TECHNOLOGY DEPARTMENT OF COMPUTER SCIENCE AND ENGINEERING</vt:lpstr>
      <vt:lpstr>UNIT 3 CONTEXT FREE GRAMMAR AND LANGUAGES Push Down Automata (PDA)</vt:lpstr>
      <vt:lpstr>PDA - the automata for CFLs</vt:lpstr>
      <vt:lpstr>Pushdown Automata - Definition</vt:lpstr>
      <vt:lpstr>δ : The Transition Function</vt:lpstr>
      <vt:lpstr>Example</vt:lpstr>
      <vt:lpstr>PDA for Lwwr</vt:lpstr>
      <vt:lpstr>PDA as a state diagram</vt:lpstr>
      <vt:lpstr>PDA for Lwwr: Transition Diagram</vt:lpstr>
      <vt:lpstr>Example 2: language of balanced paranthesis</vt:lpstr>
      <vt:lpstr>Example 2: language of balanced paranthesis (another design)</vt:lpstr>
      <vt:lpstr>PDA’s Instantaneous Description (ID)</vt:lpstr>
      <vt:lpstr>How does the PDA for Lwwr work on input “1111”?</vt:lpstr>
      <vt:lpstr>Principles about IDs</vt:lpstr>
      <vt:lpstr>Acceptance by…</vt:lpstr>
      <vt:lpstr>Example: L of balanced parenthesis</vt:lpstr>
      <vt:lpstr>PDA for Lwwr: Proof of correctness</vt:lpstr>
      <vt:lpstr>PDAs accepting by final state and empty stack are equivalent</vt:lpstr>
      <vt:lpstr>PN==&gt; PF construction</vt:lpstr>
      <vt:lpstr>Example: Matching parenthesis “(” “)”</vt:lpstr>
      <vt:lpstr>PF==&gt; PN construction</vt:lpstr>
      <vt:lpstr>Equivalence of PDAs and CFGs</vt:lpstr>
      <vt:lpstr>CFGs == PDAs ==&gt; CFLs</vt:lpstr>
      <vt:lpstr>Converting CFG to PDA</vt:lpstr>
      <vt:lpstr>Converting a CFG into a PDA</vt:lpstr>
      <vt:lpstr>Formal construction of PDA from CFG</vt:lpstr>
      <vt:lpstr>Example: CFG to PDA</vt:lpstr>
      <vt:lpstr>Simulating string 0011 on the new PDA …</vt:lpstr>
      <vt:lpstr>Proof of correctness for CFG ==&gt; PDA construction</vt:lpstr>
      <vt:lpstr>Converting a PDA into a CFG</vt:lpstr>
      <vt:lpstr>Example: Bracket matching</vt:lpstr>
      <vt:lpstr>Two ways to build a CFG</vt:lpstr>
      <vt:lpstr>Deterministic PDAs</vt:lpstr>
      <vt:lpstr>This PDA for Lwwr is non-deterministic</vt:lpstr>
      <vt:lpstr>D-PDA for Lwcwr = {wcwR | c is some special symbol not in w}</vt:lpstr>
      <vt:lpstr>Deterministic PDA: Definition</vt:lpstr>
      <vt:lpstr>PDA vs DPDA vs Regular languages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CPT S 223: Advanced Data Structures</dc:title>
  <dc:creator>Office 2004 ananth</dc:creator>
  <cp:lastModifiedBy>CC6-156</cp:lastModifiedBy>
  <cp:revision>2</cp:revision>
  <dcterms:created xsi:type="dcterms:W3CDTF">2007-08-14T16:38:29Z</dcterms:created>
  <dcterms:modified xsi:type="dcterms:W3CDTF">2020-06-02T08:23:40Z</dcterms:modified>
</cp:coreProperties>
</file>